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Default Extension="gif" ContentType="image/gif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80" r:id="rId2"/>
    <p:sldId id="258" r:id="rId3"/>
    <p:sldId id="259" r:id="rId4"/>
    <p:sldId id="257" r:id="rId5"/>
    <p:sldId id="282" r:id="rId6"/>
    <p:sldId id="281" r:id="rId7"/>
    <p:sldId id="286" r:id="rId8"/>
    <p:sldId id="283" r:id="rId9"/>
    <p:sldId id="284" r:id="rId10"/>
    <p:sldId id="288" r:id="rId11"/>
    <p:sldId id="290" r:id="rId12"/>
    <p:sldId id="291" r:id="rId13"/>
    <p:sldId id="292" r:id="rId14"/>
    <p:sldId id="294" r:id="rId15"/>
    <p:sldId id="296" r:id="rId16"/>
    <p:sldId id="299" r:id="rId17"/>
    <p:sldId id="297" r:id="rId18"/>
    <p:sldId id="298" r:id="rId19"/>
    <p:sldId id="300" r:id="rId20"/>
    <p:sldId id="301" r:id="rId21"/>
    <p:sldId id="302" r:id="rId22"/>
    <p:sldId id="303" r:id="rId23"/>
    <p:sldId id="260" r:id="rId24"/>
    <p:sldId id="304" r:id="rId25"/>
    <p:sldId id="306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261" r:id="rId34"/>
    <p:sldId id="318" r:id="rId35"/>
    <p:sldId id="262" r:id="rId36"/>
    <p:sldId id="320" r:id="rId37"/>
    <p:sldId id="322" r:id="rId38"/>
    <p:sldId id="323" r:id="rId39"/>
    <p:sldId id="324" r:id="rId40"/>
    <p:sldId id="325" r:id="rId41"/>
    <p:sldId id="27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C0887-664D-9045-8F48-D5BC6ABDF452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5E950-E218-B44E-9AFC-65DDEB33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99F4E-0138-466C-B7BB-496F7C8626E3}" type="datetimeFigureOut">
              <a:rPr lang="en-GB" smtClean="0"/>
              <a:pPr/>
              <a:t>5/11/15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256BD-F05F-433D-8671-23A0AB965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96176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256BD-F05F-433D-8671-23A0AB965548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6545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256BD-F05F-433D-8671-23A0AB965548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6545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256BD-F05F-433D-8671-23A0AB965548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6545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256BD-F05F-433D-8671-23A0AB965548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6545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256BD-F05F-433D-8671-23A0AB965548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6545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256BD-F05F-433D-8671-23A0AB965548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6545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256BD-F05F-433D-8671-23A0AB965548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6545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256BD-F05F-433D-8671-23A0AB965548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6545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256BD-F05F-433D-8671-23A0AB965548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6545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256BD-F05F-433D-8671-23A0AB965548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6545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9889-A4EE-4A78-ACE1-6B17039821A6}" type="datetimeFigureOut">
              <a:rPr lang="en-GB" smtClean="0"/>
              <a:pPr/>
              <a:t>5/11/15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2E4C-6151-421B-A07B-5F916990C5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5173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9889-A4EE-4A78-ACE1-6B17039821A6}" type="datetimeFigureOut">
              <a:rPr lang="en-GB" smtClean="0"/>
              <a:pPr/>
              <a:t>5/11/15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2E4C-6151-421B-A07B-5F916990C5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8778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9889-A4EE-4A78-ACE1-6B17039821A6}" type="datetimeFigureOut">
              <a:rPr lang="en-GB" smtClean="0"/>
              <a:pPr/>
              <a:t>5/11/15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2E4C-6151-421B-A07B-5F916990C5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833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9889-A4EE-4A78-ACE1-6B17039821A6}" type="datetimeFigureOut">
              <a:rPr lang="en-GB" smtClean="0"/>
              <a:pPr/>
              <a:t>5/11/15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2E4C-6151-421B-A07B-5F916990C5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8524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9889-A4EE-4A78-ACE1-6B17039821A6}" type="datetimeFigureOut">
              <a:rPr lang="en-GB" smtClean="0"/>
              <a:pPr/>
              <a:t>5/11/15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2E4C-6151-421B-A07B-5F916990C5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531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9889-A4EE-4A78-ACE1-6B17039821A6}" type="datetimeFigureOut">
              <a:rPr lang="en-GB" smtClean="0"/>
              <a:pPr/>
              <a:t>5/11/15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2E4C-6151-421B-A07B-5F916990C5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3630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9889-A4EE-4A78-ACE1-6B17039821A6}" type="datetimeFigureOut">
              <a:rPr lang="en-GB" smtClean="0"/>
              <a:pPr/>
              <a:t>5/11/15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2E4C-6151-421B-A07B-5F916990C5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7935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9889-A4EE-4A78-ACE1-6B17039821A6}" type="datetimeFigureOut">
              <a:rPr lang="en-GB" smtClean="0"/>
              <a:pPr/>
              <a:t>5/11/15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2E4C-6151-421B-A07B-5F916990C5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1321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9889-A4EE-4A78-ACE1-6B17039821A6}" type="datetimeFigureOut">
              <a:rPr lang="en-GB" smtClean="0"/>
              <a:pPr/>
              <a:t>5/11/15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2E4C-6151-421B-A07B-5F916990C5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2433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9889-A4EE-4A78-ACE1-6B17039821A6}" type="datetimeFigureOut">
              <a:rPr lang="en-GB" smtClean="0"/>
              <a:pPr/>
              <a:t>5/11/15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2E4C-6151-421B-A07B-5F916990C5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7018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9889-A4EE-4A78-ACE1-6B17039821A6}" type="datetimeFigureOut">
              <a:rPr lang="en-GB" smtClean="0"/>
              <a:pPr/>
              <a:t>5/11/15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2E4C-6151-421B-A07B-5F916990C5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9116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89889-A4EE-4A78-ACE1-6B17039821A6}" type="datetimeFigureOut">
              <a:rPr lang="en-GB" smtClean="0"/>
              <a:pPr/>
              <a:t>5/11/15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2E4C-6151-421B-A07B-5F916990C5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98591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228600"/>
            <a:ext cx="7315200" cy="4964955"/>
            <a:chOff x="990600" y="228600"/>
            <a:chExt cx="7315200" cy="496495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00200" y="1295400"/>
              <a:ext cx="3060700" cy="389815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90600" y="228600"/>
              <a:ext cx="7315200" cy="369332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2">
                      <a:lumMod val="75000"/>
                    </a:schemeClr>
                  </a:solidFill>
                </a:rPr>
                <a:t>Year 9 – An Introduction to </a:t>
              </a:r>
              <a:r>
                <a:rPr lang="en-US" b="1" i="1" dirty="0" smtClean="0">
                  <a:solidFill>
                    <a:schemeClr val="accent6">
                      <a:lumMod val="75000"/>
                    </a:schemeClr>
                  </a:solidFill>
                </a:rPr>
                <a:t>Changing the Subject of an Equation </a:t>
              </a:r>
              <a:r>
                <a:rPr lang="en-US" b="1" dirty="0" smtClean="0">
                  <a:solidFill>
                    <a:schemeClr val="accent2">
                      <a:lumMod val="75000"/>
                    </a:schemeClr>
                  </a:solidFill>
                </a:rPr>
                <a:t>in Algebra</a:t>
              </a:r>
              <a:endParaRPr lang="en-US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6800" y="1905000"/>
              <a:ext cx="3365500" cy="298450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838200" y="55626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So, you get home after school and Mum asks, “How was school today?”</a:t>
            </a:r>
            <a:br>
              <a:rPr lang="en-US" dirty="0" smtClean="0"/>
            </a:br>
            <a:r>
              <a:rPr lang="en-US" dirty="0" smtClean="0"/>
              <a:t>After this lesson, you will be able to say, “Can we change the subject?”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7985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Changing the subject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i="1" dirty="0" smtClean="0">
                <a:solidFill>
                  <a:srgbClr val="FFFF00"/>
                </a:solidFill>
              </a:rPr>
              <a:t>x</a:t>
            </a:r>
            <a:r>
              <a:rPr lang="en-GB" dirty="0" smtClean="0"/>
              <a:t> the subject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3276600"/>
            <a:ext cx="52523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 err="1" smtClean="0">
                <a:solidFill>
                  <a:srgbClr val="FFFF00"/>
                </a:solidFill>
              </a:rPr>
              <a:t>x</a:t>
            </a:r>
            <a:r>
              <a:rPr lang="en-GB" dirty="0" smtClean="0"/>
              <a:t> </a:t>
            </a:r>
            <a:r>
              <a:rPr lang="en-US" dirty="0" smtClean="0"/>
              <a:t>–</a:t>
            </a:r>
            <a:r>
              <a:rPr lang="en-GB" dirty="0" smtClean="0"/>
              <a:t> </a:t>
            </a:r>
            <a:r>
              <a:rPr lang="en-GB" i="1" dirty="0" err="1" smtClean="0"/>
              <a:t>y</a:t>
            </a:r>
            <a:r>
              <a:rPr lang="en-GB" dirty="0" smtClean="0"/>
              <a:t> + 7 = 0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90800" y="3886200"/>
            <a:ext cx="1219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+</a:t>
            </a:r>
            <a:r>
              <a:rPr lang="en-GB" dirty="0" err="1" smtClean="0"/>
              <a:t>y</a:t>
            </a:r>
            <a:endParaRPr lang="en-GB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10000" y="3923928"/>
            <a:ext cx="1219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+</a:t>
            </a:r>
            <a:r>
              <a:rPr lang="en-GB" dirty="0" err="1" smtClean="0"/>
              <a:t>y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438400" y="4572000"/>
            <a:ext cx="2286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86400" y="3200400"/>
            <a:ext cx="3352800" cy="1200328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  + </a:t>
            </a:r>
            <a:r>
              <a:rPr lang="en-US" sz="2400" dirty="0" err="1" smtClean="0"/>
              <a:t>y</a:t>
            </a:r>
            <a:r>
              <a:rPr lang="en-US" sz="2400" dirty="0" smtClean="0"/>
              <a:t> to undo the  - </a:t>
            </a:r>
            <a:r>
              <a:rPr lang="en-US" sz="2400" dirty="0" err="1" smtClean="0"/>
              <a:t>y</a:t>
            </a:r>
            <a:endParaRPr lang="en-US" sz="2400" dirty="0" smtClean="0"/>
          </a:p>
          <a:p>
            <a:r>
              <a:rPr lang="en-US" sz="2400" dirty="0" smtClean="0"/>
              <a:t>- do to both sides to keep the equation =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3009900" y="3314700"/>
            <a:ext cx="533400" cy="4572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009900" y="4000500"/>
            <a:ext cx="533400" cy="4572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2286000" y="3200400"/>
            <a:ext cx="3505200" cy="2019672"/>
            <a:chOff x="2286000" y="3200400"/>
            <a:chExt cx="3505200" cy="2019672"/>
          </a:xfrm>
        </p:grpSpPr>
        <p:sp>
          <p:nvSpPr>
            <p:cNvPr id="10" name="Subtitle 2"/>
            <p:cNvSpPr txBox="1">
              <a:spLocks/>
            </p:cNvSpPr>
            <p:nvPr/>
          </p:nvSpPr>
          <p:spPr>
            <a:xfrm>
              <a:off x="2286000" y="4572000"/>
              <a:ext cx="35052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i="1" dirty="0" err="1" smtClean="0">
                  <a:solidFill>
                    <a:srgbClr val="FFFF00"/>
                  </a:solidFill>
                </a:rPr>
                <a:t>x</a:t>
              </a:r>
              <a:r>
                <a:rPr lang="en-GB" dirty="0" smtClean="0"/>
                <a:t> </a:t>
              </a:r>
              <a:r>
                <a:rPr lang="en-US" dirty="0" smtClean="0"/>
                <a:t>   </a:t>
              </a:r>
              <a:r>
                <a:rPr lang="en-GB" dirty="0" smtClean="0"/>
                <a:t>+   7 = 0 + </a:t>
              </a:r>
              <a:r>
                <a:rPr lang="en-GB" dirty="0" err="1" smtClean="0"/>
                <a:t>y</a:t>
              </a:r>
              <a:endParaRPr lang="en-GB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362200" y="3200400"/>
              <a:ext cx="2438400" cy="13716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51000"/>
                    <a:satMod val="130000"/>
                    <a:alpha val="50000"/>
                  </a:schemeClr>
                </a:gs>
                <a:gs pos="80000">
                  <a:schemeClr val="accent1">
                    <a:shade val="93000"/>
                    <a:satMod val="130000"/>
                    <a:alpha val="50000"/>
                  </a:schemeClr>
                </a:gs>
                <a:gs pos="100000">
                  <a:schemeClr val="accent1">
                    <a:shade val="94000"/>
                    <a:satMod val="135000"/>
                    <a:alpha val="50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Changing the subject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i="1" dirty="0" smtClean="0">
                <a:solidFill>
                  <a:srgbClr val="FFFF00"/>
                </a:solidFill>
              </a:rPr>
              <a:t>x</a:t>
            </a:r>
            <a:r>
              <a:rPr lang="en-GB" dirty="0" smtClean="0"/>
              <a:t> the subject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3276600"/>
            <a:ext cx="52523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 err="1" smtClean="0">
                <a:solidFill>
                  <a:srgbClr val="FFFF00"/>
                </a:solidFill>
              </a:rPr>
              <a:t>x</a:t>
            </a:r>
            <a:r>
              <a:rPr lang="en-GB" dirty="0" smtClean="0"/>
              <a:t> </a:t>
            </a:r>
            <a:r>
              <a:rPr lang="en-US" dirty="0" smtClean="0"/>
              <a:t>–</a:t>
            </a:r>
            <a:r>
              <a:rPr lang="en-GB" dirty="0" smtClean="0"/>
              <a:t> </a:t>
            </a:r>
            <a:r>
              <a:rPr lang="en-GB" i="1" dirty="0" err="1" smtClean="0"/>
              <a:t>y</a:t>
            </a:r>
            <a:r>
              <a:rPr lang="en-GB" dirty="0" smtClean="0"/>
              <a:t> + 7 = 0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90800" y="3886200"/>
            <a:ext cx="1219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+</a:t>
            </a:r>
            <a:r>
              <a:rPr lang="en-GB" dirty="0" err="1" smtClean="0"/>
              <a:t>y</a:t>
            </a:r>
            <a:endParaRPr lang="en-GB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10000" y="3923928"/>
            <a:ext cx="1219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+</a:t>
            </a:r>
            <a:r>
              <a:rPr lang="en-GB" dirty="0" err="1" smtClean="0"/>
              <a:t>y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438400" y="4572000"/>
            <a:ext cx="2286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009900" y="3314700"/>
            <a:ext cx="533400" cy="4572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009900" y="4000500"/>
            <a:ext cx="533400" cy="4572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057400" y="3200400"/>
            <a:ext cx="6781800" cy="2019672"/>
            <a:chOff x="2057400" y="3200400"/>
            <a:chExt cx="6781800" cy="2019672"/>
          </a:xfrm>
        </p:grpSpPr>
        <p:sp>
          <p:nvSpPr>
            <p:cNvPr id="10" name="Subtitle 2"/>
            <p:cNvSpPr txBox="1">
              <a:spLocks/>
            </p:cNvSpPr>
            <p:nvPr/>
          </p:nvSpPr>
          <p:spPr>
            <a:xfrm>
              <a:off x="2057400" y="4572000"/>
              <a:ext cx="35052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i="1" dirty="0" err="1" smtClean="0">
                  <a:solidFill>
                    <a:srgbClr val="FFFF00"/>
                  </a:solidFill>
                </a:rPr>
                <a:t>x</a:t>
              </a:r>
              <a:r>
                <a:rPr lang="en-GB" dirty="0" smtClean="0"/>
                <a:t> </a:t>
              </a:r>
              <a:r>
                <a:rPr lang="en-US" dirty="0" smtClean="0"/>
                <a:t>   </a:t>
              </a:r>
              <a:r>
                <a:rPr lang="en-GB" dirty="0" smtClean="0"/>
                <a:t>+   7 =  </a:t>
              </a:r>
              <a:r>
                <a:rPr lang="en-GB" dirty="0" err="1" smtClean="0"/>
                <a:t>y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86400" y="3200400"/>
              <a:ext cx="3352800" cy="1200328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2.   + </a:t>
              </a:r>
              <a:r>
                <a:rPr lang="en-US" sz="2400" dirty="0" err="1" smtClean="0"/>
                <a:t>y</a:t>
              </a:r>
              <a:r>
                <a:rPr lang="en-US" sz="2400" dirty="0" smtClean="0"/>
                <a:t> to undo the  - </a:t>
              </a:r>
              <a:r>
                <a:rPr lang="en-US" sz="2400" dirty="0" err="1" smtClean="0"/>
                <a:t>y</a:t>
              </a:r>
              <a:endParaRPr lang="en-US" sz="2400" dirty="0" smtClean="0"/>
            </a:p>
            <a:p>
              <a:r>
                <a:rPr lang="en-US" sz="2400" dirty="0" smtClean="0"/>
                <a:t>- do to both sides to keep the equation =</a:t>
              </a:r>
              <a:endParaRPr lang="en-US" sz="2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62200" y="3200400"/>
              <a:ext cx="2438400" cy="13716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51000"/>
                    <a:satMod val="130000"/>
                    <a:alpha val="50000"/>
                  </a:schemeClr>
                </a:gs>
                <a:gs pos="80000">
                  <a:schemeClr val="accent1">
                    <a:shade val="93000"/>
                    <a:satMod val="130000"/>
                    <a:alpha val="50000"/>
                  </a:schemeClr>
                </a:gs>
                <a:gs pos="100000">
                  <a:schemeClr val="accent1">
                    <a:shade val="94000"/>
                    <a:satMod val="135000"/>
                    <a:alpha val="50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Changing the subject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i="1" dirty="0" smtClean="0">
                <a:solidFill>
                  <a:srgbClr val="FFFF00"/>
                </a:solidFill>
              </a:rPr>
              <a:t>x</a:t>
            </a:r>
            <a:r>
              <a:rPr lang="en-GB" dirty="0" smtClean="0"/>
              <a:t> the subject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3276600"/>
            <a:ext cx="52523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 err="1" smtClean="0">
                <a:solidFill>
                  <a:srgbClr val="FFFF00"/>
                </a:solidFill>
              </a:rPr>
              <a:t>x</a:t>
            </a:r>
            <a:r>
              <a:rPr lang="en-GB" dirty="0" smtClean="0"/>
              <a:t> </a:t>
            </a:r>
            <a:r>
              <a:rPr lang="en-US" dirty="0" smtClean="0"/>
              <a:t>–</a:t>
            </a:r>
            <a:r>
              <a:rPr lang="en-GB" dirty="0" smtClean="0"/>
              <a:t> </a:t>
            </a:r>
            <a:r>
              <a:rPr lang="en-GB" i="1" dirty="0" err="1" smtClean="0"/>
              <a:t>y</a:t>
            </a:r>
            <a:r>
              <a:rPr lang="en-GB" dirty="0" smtClean="0"/>
              <a:t> + 7 = 0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90800" y="3886200"/>
            <a:ext cx="1219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+</a:t>
            </a:r>
            <a:r>
              <a:rPr lang="en-GB" dirty="0" err="1" smtClean="0"/>
              <a:t>y</a:t>
            </a:r>
            <a:endParaRPr lang="en-GB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10000" y="3923928"/>
            <a:ext cx="1219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+</a:t>
            </a:r>
            <a:r>
              <a:rPr lang="en-GB" dirty="0" err="1" smtClean="0"/>
              <a:t>y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438400" y="4572000"/>
            <a:ext cx="2286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86400" y="3200400"/>
            <a:ext cx="3352800" cy="1200328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  - 7 to undo the  + 7</a:t>
            </a:r>
          </a:p>
          <a:p>
            <a:r>
              <a:rPr lang="en-US" sz="2400" dirty="0" smtClean="0"/>
              <a:t>- do to both sides to keep the equation =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3009900" y="3314700"/>
            <a:ext cx="533400" cy="4572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009900" y="4000500"/>
            <a:ext cx="533400" cy="4572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5715000"/>
            <a:ext cx="2286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057400" y="3200400"/>
            <a:ext cx="6705600" cy="2671465"/>
            <a:chOff x="2057400" y="3200400"/>
            <a:chExt cx="6705600" cy="2671465"/>
          </a:xfrm>
        </p:grpSpPr>
        <p:sp>
          <p:nvSpPr>
            <p:cNvPr id="10" name="Subtitle 2"/>
            <p:cNvSpPr txBox="1">
              <a:spLocks/>
            </p:cNvSpPr>
            <p:nvPr/>
          </p:nvSpPr>
          <p:spPr>
            <a:xfrm>
              <a:off x="2057400" y="4572000"/>
              <a:ext cx="35052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i="1" dirty="0" err="1" smtClean="0">
                  <a:solidFill>
                    <a:srgbClr val="FFFF00"/>
                  </a:solidFill>
                </a:rPr>
                <a:t>x</a:t>
              </a:r>
              <a:r>
                <a:rPr lang="en-GB" dirty="0" smtClean="0"/>
                <a:t> </a:t>
              </a:r>
              <a:r>
                <a:rPr lang="en-US" dirty="0" smtClean="0"/>
                <a:t>   </a:t>
              </a:r>
              <a:r>
                <a:rPr lang="en-GB" dirty="0" smtClean="0"/>
                <a:t>+   7 =  </a:t>
              </a:r>
              <a:r>
                <a:rPr lang="en-GB" dirty="0" err="1" smtClean="0"/>
                <a:t>y</a:t>
              </a:r>
              <a:endParaRPr lang="en-GB" dirty="0"/>
            </a:p>
          </p:txBody>
        </p:sp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2057400" y="5105400"/>
              <a:ext cx="35052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>
                  <a:solidFill>
                    <a:srgbClr val="FFFF00"/>
                  </a:solidFill>
                </a:rPr>
                <a:t>   </a:t>
              </a:r>
              <a:r>
                <a:rPr lang="en-GB" dirty="0" smtClean="0"/>
                <a:t> </a:t>
              </a:r>
              <a:r>
                <a:rPr lang="en-US" dirty="0" smtClean="0"/>
                <a:t>   </a:t>
              </a:r>
              <a:r>
                <a:rPr lang="en-GB" dirty="0" smtClean="0"/>
                <a:t>-   7    -7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10200" y="5410200"/>
              <a:ext cx="3352800" cy="461665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The 7’s cancel on the left</a:t>
              </a:r>
              <a:endParaRPr lang="en-US" sz="2400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>
              <a:off x="3619500" y="4686300"/>
              <a:ext cx="533400" cy="457200"/>
            </a:xfrm>
            <a:prstGeom prst="line">
              <a:avLst/>
            </a:prstGeom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619500" y="5143500"/>
              <a:ext cx="533400" cy="457200"/>
            </a:xfrm>
            <a:prstGeom prst="line">
              <a:avLst/>
            </a:prstGeom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2362200" y="3200400"/>
              <a:ext cx="2438400" cy="13716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51000"/>
                    <a:satMod val="130000"/>
                    <a:alpha val="50000"/>
                  </a:schemeClr>
                </a:gs>
                <a:gs pos="80000">
                  <a:schemeClr val="accent1">
                    <a:shade val="93000"/>
                    <a:satMod val="130000"/>
                    <a:alpha val="50000"/>
                  </a:schemeClr>
                </a:gs>
                <a:gs pos="100000">
                  <a:schemeClr val="accent1">
                    <a:shade val="94000"/>
                    <a:satMod val="135000"/>
                    <a:alpha val="50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Changing the subject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i="1" dirty="0" smtClean="0">
                <a:solidFill>
                  <a:srgbClr val="FFFF00"/>
                </a:solidFill>
              </a:rPr>
              <a:t>x</a:t>
            </a:r>
            <a:r>
              <a:rPr lang="en-GB" dirty="0" smtClean="0"/>
              <a:t> the subject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3276600"/>
            <a:ext cx="52523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 err="1" smtClean="0">
                <a:solidFill>
                  <a:srgbClr val="FFFF00"/>
                </a:solidFill>
              </a:rPr>
              <a:t>x</a:t>
            </a:r>
            <a:r>
              <a:rPr lang="en-GB" dirty="0" smtClean="0"/>
              <a:t> </a:t>
            </a:r>
            <a:r>
              <a:rPr lang="en-US" dirty="0" smtClean="0"/>
              <a:t>–</a:t>
            </a:r>
            <a:r>
              <a:rPr lang="en-GB" dirty="0" smtClean="0"/>
              <a:t> </a:t>
            </a:r>
            <a:r>
              <a:rPr lang="en-GB" i="1" dirty="0" err="1" smtClean="0"/>
              <a:t>y</a:t>
            </a:r>
            <a:r>
              <a:rPr lang="en-GB" dirty="0" smtClean="0"/>
              <a:t> + 7 = 0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90800" y="3886200"/>
            <a:ext cx="1219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+</a:t>
            </a:r>
            <a:r>
              <a:rPr lang="en-GB" dirty="0" err="1" smtClean="0"/>
              <a:t>y</a:t>
            </a:r>
            <a:endParaRPr lang="en-GB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10000" y="3923928"/>
            <a:ext cx="1219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+</a:t>
            </a:r>
            <a:r>
              <a:rPr lang="en-GB" dirty="0" err="1" smtClean="0"/>
              <a:t>y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438400" y="4572000"/>
            <a:ext cx="2286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2057400" y="4572000"/>
            <a:ext cx="3505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 err="1" smtClean="0">
                <a:solidFill>
                  <a:srgbClr val="FFFF00"/>
                </a:solidFill>
              </a:rPr>
              <a:t>x</a:t>
            </a:r>
            <a:r>
              <a:rPr lang="en-GB" dirty="0" smtClean="0"/>
              <a:t> </a:t>
            </a:r>
            <a:r>
              <a:rPr lang="en-US" dirty="0" smtClean="0"/>
              <a:t>   </a:t>
            </a:r>
            <a:r>
              <a:rPr lang="en-GB" dirty="0" smtClean="0"/>
              <a:t>+   7 =  </a:t>
            </a:r>
            <a:r>
              <a:rPr lang="en-GB" dirty="0" err="1" smtClean="0"/>
              <a:t>y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3657600"/>
            <a:ext cx="3352800" cy="830997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 X is now the subject on its own!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3009900" y="3314700"/>
            <a:ext cx="533400" cy="4572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009900" y="4000500"/>
            <a:ext cx="533400" cy="4572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 txBox="1">
            <a:spLocks/>
          </p:cNvSpPr>
          <p:nvPr/>
        </p:nvSpPr>
        <p:spPr>
          <a:xfrm>
            <a:off x="2057400" y="5105400"/>
            <a:ext cx="3505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rgbClr val="FFFF00"/>
                </a:solidFill>
              </a:rPr>
              <a:t>   </a:t>
            </a:r>
            <a:r>
              <a:rPr lang="en-GB" dirty="0" smtClean="0"/>
              <a:t> </a:t>
            </a:r>
            <a:r>
              <a:rPr lang="en-US" dirty="0" smtClean="0"/>
              <a:t>   </a:t>
            </a:r>
            <a:r>
              <a:rPr lang="en-GB" dirty="0" smtClean="0"/>
              <a:t>-   7    -7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514600" y="5715000"/>
            <a:ext cx="2286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619500" y="4686300"/>
            <a:ext cx="533400" cy="4572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619500" y="5143500"/>
            <a:ext cx="533400" cy="4572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ubtitle 2"/>
          <p:cNvSpPr txBox="1">
            <a:spLocks/>
          </p:cNvSpPr>
          <p:nvPr/>
        </p:nvSpPr>
        <p:spPr>
          <a:xfrm>
            <a:off x="2590800" y="5791200"/>
            <a:ext cx="3733800" cy="648072"/>
          </a:xfrm>
          <a:prstGeom prst="rect">
            <a:avLst/>
          </a:prstGeom>
          <a:solidFill>
            <a:srgbClr val="3366F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 err="1" smtClean="0">
                <a:solidFill>
                  <a:srgbClr val="FFFF00"/>
                </a:solidFill>
              </a:rPr>
              <a:t>x</a:t>
            </a:r>
            <a:r>
              <a:rPr lang="en-GB" dirty="0" smtClean="0"/>
              <a:t>    =  </a:t>
            </a:r>
            <a:r>
              <a:rPr lang="en-GB" dirty="0" err="1" smtClean="0"/>
              <a:t>y</a:t>
            </a:r>
            <a:r>
              <a:rPr lang="en-GB" dirty="0" smtClean="0"/>
              <a:t> - 7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 rot="10800000" flipV="1">
            <a:off x="5181600" y="4495800"/>
            <a:ext cx="1676400" cy="1219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90600" y="5867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Answer: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2362200" y="3200400"/>
            <a:ext cx="2438400" cy="13716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50000"/>
                </a:schemeClr>
              </a:gs>
              <a:gs pos="80000">
                <a:schemeClr val="accent1">
                  <a:shade val="93000"/>
                  <a:satMod val="130000"/>
                  <a:alpha val="50000"/>
                </a:schemeClr>
              </a:gs>
              <a:gs pos="100000">
                <a:schemeClr val="accent1">
                  <a:shade val="94000"/>
                  <a:satMod val="135000"/>
                  <a:alpha val="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362200" y="4572000"/>
            <a:ext cx="2438400" cy="1143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50000"/>
                </a:schemeClr>
              </a:gs>
              <a:gs pos="80000">
                <a:schemeClr val="accent1">
                  <a:shade val="93000"/>
                  <a:satMod val="130000"/>
                  <a:alpha val="50000"/>
                </a:schemeClr>
              </a:gs>
              <a:gs pos="100000">
                <a:schemeClr val="accent1">
                  <a:shade val="94000"/>
                  <a:satMod val="135000"/>
                  <a:alpha val="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Is there another way to rearrange equations?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Yes, some like to use the</a:t>
            </a:r>
          </a:p>
          <a:p>
            <a:r>
              <a:rPr lang="en-GB" dirty="0" smtClean="0"/>
              <a:t>“change sides, change signs” concept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76400" y="4191000"/>
            <a:ext cx="52523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 err="1" smtClean="0">
                <a:solidFill>
                  <a:schemeClr val="tx1"/>
                </a:solidFill>
              </a:rPr>
              <a:t>x</a:t>
            </a:r>
            <a:r>
              <a:rPr lang="en-GB" dirty="0" smtClean="0"/>
              <a:t> </a:t>
            </a:r>
            <a:r>
              <a:rPr lang="en-US" dirty="0" smtClean="0"/>
              <a:t>–</a:t>
            </a:r>
            <a:r>
              <a:rPr lang="en-GB" dirty="0" smtClean="0"/>
              <a:t> </a:t>
            </a:r>
            <a:r>
              <a:rPr lang="en-GB" i="1" dirty="0" err="1" smtClean="0"/>
              <a:t>y</a:t>
            </a:r>
            <a:r>
              <a:rPr lang="en-GB" dirty="0" smtClean="0"/>
              <a:t> + 7 = 0</a:t>
            </a:r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Is there another way to rearrange equations?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Yes, some like to use the</a:t>
            </a:r>
          </a:p>
          <a:p>
            <a:r>
              <a:rPr lang="en-GB" dirty="0" smtClean="0"/>
              <a:t>“</a:t>
            </a:r>
            <a:r>
              <a:rPr lang="en-GB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change sides, change signs</a:t>
            </a:r>
            <a:r>
              <a:rPr lang="en-GB" dirty="0" smtClean="0"/>
              <a:t>” concept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4419600"/>
            <a:ext cx="5029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This is OK, but not as rigorous in its approach. However, it really does help many students, so here goes…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838200"/>
            <a:ext cx="6400800" cy="1752600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GB" dirty="0" smtClean="0"/>
              <a:t>The</a:t>
            </a:r>
          </a:p>
          <a:p>
            <a:r>
              <a:rPr lang="en-GB" dirty="0" smtClean="0"/>
              <a:t>“change sides, change signs” idea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05000" y="3352800"/>
            <a:ext cx="52523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dirty="0" smtClean="0"/>
              <a:t> </a:t>
            </a:r>
            <a:r>
              <a:rPr lang="en-US" dirty="0" smtClean="0"/>
              <a:t>–</a:t>
            </a:r>
            <a:r>
              <a:rPr lang="en-GB" dirty="0" smtClean="0"/>
              <a:t> </a:t>
            </a:r>
            <a:r>
              <a:rPr lang="en-GB" i="1" dirty="0" err="1" smtClean="0"/>
              <a:t>y</a:t>
            </a:r>
            <a:r>
              <a:rPr lang="en-GB" dirty="0" smtClean="0"/>
              <a:t> + 7 = 0</a:t>
            </a:r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838200"/>
            <a:ext cx="6400800" cy="1752600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GB" dirty="0" smtClean="0"/>
              <a:t>The</a:t>
            </a:r>
          </a:p>
          <a:p>
            <a:r>
              <a:rPr lang="en-GB" dirty="0" smtClean="0"/>
              <a:t>“change sides, change signs” idea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05000" y="3352800"/>
            <a:ext cx="52523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>
                <a:solidFill>
                  <a:srgbClr val="FFFF00"/>
                </a:solidFill>
              </a:rPr>
              <a:t>X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dirty="0" smtClean="0"/>
              <a:t> </a:t>
            </a:r>
            <a:r>
              <a:rPr lang="en-US" dirty="0" smtClean="0"/>
              <a:t>–</a:t>
            </a:r>
            <a:r>
              <a:rPr lang="en-GB" dirty="0" smtClean="0"/>
              <a:t> </a:t>
            </a:r>
            <a:r>
              <a:rPr lang="en-GB" i="1" dirty="0" err="1" smtClean="0"/>
              <a:t>y</a:t>
            </a:r>
            <a:r>
              <a:rPr lang="en-GB" dirty="0" smtClean="0"/>
              <a:t> + 7 = 0</a:t>
            </a:r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838200"/>
            <a:ext cx="6400800" cy="1752600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GB" dirty="0" smtClean="0"/>
              <a:t>The</a:t>
            </a:r>
          </a:p>
          <a:p>
            <a:r>
              <a:rPr lang="en-GB" dirty="0" smtClean="0"/>
              <a:t>“change sides, change signs” idea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1905000" y="3048000"/>
            <a:ext cx="6858000" cy="1338084"/>
            <a:chOff x="1905000" y="3048000"/>
            <a:chExt cx="6858000" cy="1338084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1905000" y="3352800"/>
              <a:ext cx="5252392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i="1" dirty="0" err="1" smtClean="0">
                  <a:solidFill>
                    <a:schemeClr val="tx1"/>
                  </a:solidFill>
                </a:rPr>
                <a:t>x</a:t>
              </a:r>
              <a:r>
                <a:rPr lang="en-GB" dirty="0" smtClean="0"/>
                <a:t> </a:t>
              </a:r>
              <a:r>
                <a:rPr lang="en-US" dirty="0" smtClean="0"/>
                <a:t>–</a:t>
              </a:r>
              <a:r>
                <a:rPr lang="en-GB" dirty="0" smtClean="0"/>
                <a:t> </a:t>
              </a:r>
              <a:r>
                <a:rPr lang="en-GB" i="1" dirty="0" err="1" smtClean="0"/>
                <a:t>y</a:t>
              </a:r>
              <a:r>
                <a:rPr lang="en-GB" dirty="0" smtClean="0"/>
                <a:t> + 7 = 0</a:t>
              </a:r>
              <a:endParaRPr lang="en-GB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810000" y="3429000"/>
              <a:ext cx="609600" cy="609600"/>
            </a:xfrm>
            <a:prstGeom prst="ellipse">
              <a:avLst/>
            </a:prstGeom>
            <a:solidFill>
              <a:srgbClr val="FFFF00">
                <a:alpha val="34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U-Turn Arrow 5"/>
            <p:cNvSpPr/>
            <p:nvPr/>
          </p:nvSpPr>
          <p:spPr>
            <a:xfrm>
              <a:off x="4114800" y="3048000"/>
              <a:ext cx="1676400" cy="304800"/>
            </a:xfrm>
            <a:prstGeom prst="uturnArrow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48400" y="3124200"/>
              <a:ext cx="251460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When the –</a:t>
              </a:r>
              <a:r>
                <a:rPr lang="en-US" sz="2000" dirty="0" err="1" smtClean="0"/>
                <a:t>y</a:t>
              </a:r>
              <a:r>
                <a:rPr lang="en-US" sz="2000" dirty="0" smtClean="0"/>
                <a:t> changes sides it becomes + </a:t>
              </a:r>
              <a:r>
                <a:rPr lang="en-US" sz="2000" dirty="0" err="1" smtClean="0"/>
                <a:t>y</a:t>
              </a:r>
              <a:endParaRPr lang="en-US" sz="2000" dirty="0" smtClean="0"/>
            </a:p>
            <a:p>
              <a:r>
                <a:rPr lang="en-US" i="1" dirty="0" smtClean="0"/>
                <a:t>(+ is the opposite operator of - )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838200"/>
            <a:ext cx="6400800" cy="1752600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GB" dirty="0" smtClean="0"/>
              <a:t>The</a:t>
            </a:r>
          </a:p>
          <a:p>
            <a:r>
              <a:rPr lang="en-GB" dirty="0" smtClean="0"/>
              <a:t>“change sides, change signs” idea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562600" y="3352800"/>
            <a:ext cx="609600" cy="609600"/>
          </a:xfrm>
          <a:prstGeom prst="ellipse">
            <a:avLst/>
          </a:prstGeom>
          <a:solidFill>
            <a:srgbClr val="FFFF00">
              <a:alpha val="3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76400" y="3048000"/>
            <a:ext cx="7086600" cy="1338084"/>
            <a:chOff x="1676400" y="3048000"/>
            <a:chExt cx="7086600" cy="1338084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1676400" y="3352800"/>
              <a:ext cx="5252392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i="1" dirty="0" smtClean="0">
                  <a:solidFill>
                    <a:schemeClr val="tx1"/>
                  </a:solidFill>
                </a:rPr>
                <a:t>     </a:t>
              </a:r>
              <a:r>
                <a:rPr lang="en-GB" i="1" dirty="0" err="1" smtClean="0">
                  <a:solidFill>
                    <a:schemeClr val="tx1"/>
                  </a:solidFill>
                </a:rPr>
                <a:t>x</a:t>
              </a:r>
              <a:r>
                <a:rPr lang="en-GB" i="1" dirty="0" smtClean="0">
                  <a:solidFill>
                    <a:schemeClr val="tx1"/>
                  </a:solidFill>
                </a:rPr>
                <a:t>  </a:t>
              </a:r>
              <a:r>
                <a:rPr lang="en-GB" dirty="0" smtClean="0"/>
                <a:t>   +   7 = 0</a:t>
              </a:r>
              <a:endParaRPr lang="en-GB" dirty="0"/>
            </a:p>
          </p:txBody>
        </p:sp>
        <p:sp>
          <p:nvSpPr>
            <p:cNvPr id="6" name="U-Turn Arrow 5"/>
            <p:cNvSpPr/>
            <p:nvPr/>
          </p:nvSpPr>
          <p:spPr>
            <a:xfrm>
              <a:off x="4038600" y="3048000"/>
              <a:ext cx="1676400" cy="304800"/>
            </a:xfrm>
            <a:prstGeom prst="uturnArrow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48400" y="3124200"/>
              <a:ext cx="251460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When the –</a:t>
              </a:r>
              <a:r>
                <a:rPr lang="en-US" sz="2000" dirty="0" err="1" smtClean="0"/>
                <a:t>y</a:t>
              </a:r>
              <a:r>
                <a:rPr lang="en-US" sz="2000" dirty="0" smtClean="0"/>
                <a:t> changes sides it becomes + </a:t>
              </a:r>
              <a:r>
                <a:rPr lang="en-US" sz="2000" dirty="0" err="1" smtClean="0"/>
                <a:t>y</a:t>
              </a:r>
              <a:endParaRPr lang="en-US" sz="2000" dirty="0" smtClean="0"/>
            </a:p>
            <a:p>
              <a:r>
                <a:rPr lang="en-US" i="1" dirty="0" smtClean="0"/>
                <a:t>(+ is the opposite operator of - )</a:t>
              </a:r>
              <a:endParaRPr lang="en-US" i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486400" y="3352800"/>
              <a:ext cx="762000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+ </a:t>
              </a:r>
              <a:r>
                <a:rPr lang="en-GB" sz="3200" i="1" dirty="0" err="1" smtClean="0"/>
                <a:t>y</a:t>
              </a:r>
              <a:r>
                <a:rPr lang="en-GB" sz="3200" dirty="0" smtClean="0"/>
                <a:t> 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2400"/>
            <a:ext cx="6332240" cy="1470025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effectLst>
                  <a:outerShdw blurRad="50800" dist="38100" dir="2700000">
                    <a:srgbClr val="0000FF">
                      <a:alpha val="43000"/>
                    </a:srgbClr>
                  </a:outerShdw>
                </a:effectLst>
              </a:rPr>
              <a:t>Changing the subject</a:t>
            </a:r>
            <a:endParaRPr lang="en-GB" dirty="0">
              <a:solidFill>
                <a:srgbClr val="FFFF00"/>
              </a:solidFill>
              <a:effectLst>
                <a:outerShdw blurRad="50800" dist="38100" dir="2700000">
                  <a:srgbClr val="0000FF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2057400"/>
            <a:ext cx="5809456" cy="17526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In life we change the subject when faced with a topic of conversation that we don’t feel comfortable with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819400" y="4038600"/>
            <a:ext cx="6096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In Algebra, change is something to be embraced and celebrated! </a:t>
            </a:r>
          </a:p>
          <a:p>
            <a:r>
              <a:rPr lang="en-GB" dirty="0" smtClean="0">
                <a:solidFill>
                  <a:srgbClr val="FFFF00"/>
                </a:solidFill>
                <a:effectLst>
                  <a:outerShdw blurRad="50800" dist="38100" dir="2700000">
                    <a:srgbClr val="0000FF">
                      <a:alpha val="43000"/>
                    </a:srgbClr>
                  </a:outerShdw>
                </a:effectLst>
              </a:rPr>
              <a:t>Enjoy</a:t>
            </a:r>
            <a:r>
              <a:rPr lang="en-GB" dirty="0" smtClean="0"/>
              <a:t> …………….</a:t>
            </a:r>
            <a:endParaRPr lang="en-GB" dirty="0"/>
          </a:p>
        </p:txBody>
      </p:sp>
      <p:pic>
        <p:nvPicPr>
          <p:cNvPr id="9" name="Picture 8" descr="pengui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828800"/>
            <a:ext cx="2782358" cy="33528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7985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838200"/>
            <a:ext cx="6400800" cy="1752600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GB" dirty="0" smtClean="0"/>
              <a:t>The</a:t>
            </a:r>
          </a:p>
          <a:p>
            <a:r>
              <a:rPr lang="en-GB" dirty="0" smtClean="0"/>
              <a:t>“change sides, change signs” idea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52600" y="3352800"/>
            <a:ext cx="52523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 smtClean="0">
                <a:solidFill>
                  <a:schemeClr val="tx1"/>
                </a:solidFill>
              </a:rPr>
              <a:t>     </a:t>
            </a:r>
            <a:r>
              <a:rPr lang="en-GB" i="1" dirty="0" err="1" smtClean="0">
                <a:solidFill>
                  <a:schemeClr val="tx1"/>
                </a:solidFill>
              </a:rPr>
              <a:t>x</a:t>
            </a:r>
            <a:r>
              <a:rPr lang="en-GB" dirty="0" smtClean="0"/>
              <a:t>   +   7 = 0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562600" y="3352800"/>
            <a:ext cx="609600" cy="609600"/>
          </a:xfrm>
          <a:prstGeom prst="ellipse">
            <a:avLst/>
          </a:prstGeom>
          <a:solidFill>
            <a:srgbClr val="FFFF00">
              <a:alpha val="3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-Turn Arrow 5"/>
          <p:cNvSpPr/>
          <p:nvPr/>
        </p:nvSpPr>
        <p:spPr>
          <a:xfrm>
            <a:off x="4038600" y="3048000"/>
            <a:ext cx="1676400" cy="304800"/>
          </a:xfrm>
          <a:prstGeom prst="uturn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3352800"/>
            <a:ext cx="762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+ </a:t>
            </a:r>
            <a:r>
              <a:rPr lang="en-GB" sz="3200" i="1" dirty="0" err="1" smtClean="0"/>
              <a:t>y</a:t>
            </a:r>
            <a:r>
              <a:rPr lang="en-GB" sz="3200" dirty="0" smtClean="0"/>
              <a:t> </a:t>
            </a:r>
            <a:endParaRPr lang="en-US" sz="3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219200" y="2819400"/>
            <a:ext cx="5785792" cy="1905000"/>
            <a:chOff x="1219200" y="2819400"/>
            <a:chExt cx="5785792" cy="1905000"/>
          </a:xfrm>
        </p:grpSpPr>
        <p:sp>
          <p:nvSpPr>
            <p:cNvPr id="7" name="TextBox 6"/>
            <p:cNvSpPr txBox="1"/>
            <p:nvPr/>
          </p:nvSpPr>
          <p:spPr>
            <a:xfrm>
              <a:off x="1219200" y="4191000"/>
              <a:ext cx="251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Giving us</a:t>
              </a:r>
              <a:endParaRPr lang="en-US" sz="2400" i="1" dirty="0"/>
            </a:p>
          </p:txBody>
        </p:sp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1752600" y="4076328"/>
              <a:ext cx="5252392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i="1" dirty="0" smtClean="0">
                  <a:solidFill>
                    <a:schemeClr val="tx1"/>
                  </a:solidFill>
                </a:rPr>
                <a:t>     </a:t>
              </a:r>
              <a:r>
                <a:rPr lang="en-GB" i="1" dirty="0" err="1" smtClean="0">
                  <a:solidFill>
                    <a:schemeClr val="tx1"/>
                  </a:solidFill>
                </a:rPr>
                <a:t>x</a:t>
              </a:r>
              <a:r>
                <a:rPr lang="en-GB" dirty="0" smtClean="0"/>
                <a:t>   +   7 = </a:t>
              </a:r>
              <a:r>
                <a:rPr lang="en-GB" dirty="0" err="1" smtClean="0"/>
                <a:t>y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52800" y="2819400"/>
              <a:ext cx="2971800" cy="1219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51000"/>
                    <a:satMod val="130000"/>
                    <a:alpha val="49000"/>
                  </a:schemeClr>
                </a:gs>
                <a:gs pos="80000">
                  <a:schemeClr val="accent1">
                    <a:shade val="93000"/>
                    <a:satMod val="130000"/>
                    <a:alpha val="49000"/>
                  </a:schemeClr>
                </a:gs>
                <a:gs pos="100000">
                  <a:schemeClr val="accent1">
                    <a:shade val="94000"/>
                    <a:satMod val="135000"/>
                    <a:alpha val="49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838200"/>
            <a:ext cx="6400800" cy="1752600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GB" dirty="0" smtClean="0"/>
              <a:t>The</a:t>
            </a:r>
          </a:p>
          <a:p>
            <a:r>
              <a:rPr lang="en-GB" dirty="0" smtClean="0"/>
              <a:t>“change sides, change signs” idea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52600" y="3352800"/>
            <a:ext cx="52523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 smtClean="0">
                <a:solidFill>
                  <a:schemeClr val="tx1"/>
                </a:solidFill>
              </a:rPr>
              <a:t>     </a:t>
            </a:r>
            <a:r>
              <a:rPr lang="en-GB" i="1" dirty="0" err="1" smtClean="0">
                <a:solidFill>
                  <a:schemeClr val="tx1"/>
                </a:solidFill>
              </a:rPr>
              <a:t>x</a:t>
            </a:r>
            <a:r>
              <a:rPr lang="en-GB" dirty="0" smtClean="0"/>
              <a:t>   +   7 = 0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562600" y="3352800"/>
            <a:ext cx="609600" cy="609600"/>
          </a:xfrm>
          <a:prstGeom prst="ellipse">
            <a:avLst/>
          </a:prstGeom>
          <a:solidFill>
            <a:srgbClr val="FFFF00">
              <a:alpha val="3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-Turn Arrow 5"/>
          <p:cNvSpPr/>
          <p:nvPr/>
        </p:nvSpPr>
        <p:spPr>
          <a:xfrm>
            <a:off x="4038600" y="3048000"/>
            <a:ext cx="1676400" cy="304800"/>
          </a:xfrm>
          <a:prstGeom prst="uturn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3352800"/>
            <a:ext cx="762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+ </a:t>
            </a:r>
            <a:r>
              <a:rPr lang="en-GB" sz="3200" i="1" dirty="0" err="1" smtClean="0"/>
              <a:t>y</a:t>
            </a:r>
            <a:r>
              <a:rPr lang="en-GB" sz="3200" dirty="0" smtClean="0"/>
              <a:t> 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219200" y="2895600"/>
            <a:ext cx="7543800" cy="1927086"/>
            <a:chOff x="1219200" y="2895600"/>
            <a:chExt cx="7543800" cy="1927086"/>
          </a:xfrm>
        </p:grpSpPr>
        <p:sp>
          <p:nvSpPr>
            <p:cNvPr id="7" name="TextBox 6"/>
            <p:cNvSpPr txBox="1"/>
            <p:nvPr/>
          </p:nvSpPr>
          <p:spPr>
            <a:xfrm>
              <a:off x="1219200" y="4191000"/>
              <a:ext cx="251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Giving us</a:t>
              </a:r>
              <a:endParaRPr lang="en-US" sz="2400" i="1" dirty="0"/>
            </a:p>
          </p:txBody>
        </p:sp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1986608" y="4076328"/>
              <a:ext cx="5252392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i="1" dirty="0" smtClean="0">
                  <a:solidFill>
                    <a:schemeClr val="tx1"/>
                  </a:solidFill>
                </a:rPr>
                <a:t>     </a:t>
              </a:r>
              <a:r>
                <a:rPr lang="en-GB" i="1" dirty="0" err="1" smtClean="0">
                  <a:solidFill>
                    <a:schemeClr val="tx1"/>
                  </a:solidFill>
                </a:rPr>
                <a:t>x</a:t>
              </a:r>
              <a:r>
                <a:rPr lang="en-GB" dirty="0" smtClean="0"/>
                <a:t>   +   7 = </a:t>
              </a:r>
              <a:r>
                <a:rPr lang="en-GB" dirty="0" err="1" smtClean="0"/>
                <a:t>y</a:t>
              </a:r>
              <a:r>
                <a:rPr lang="en-GB" dirty="0" smtClean="0"/>
                <a:t> - 7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52800" y="2895600"/>
              <a:ext cx="2971800" cy="1219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51000"/>
                    <a:satMod val="130000"/>
                    <a:alpha val="49000"/>
                  </a:schemeClr>
                </a:gs>
                <a:gs pos="80000">
                  <a:schemeClr val="accent1">
                    <a:shade val="93000"/>
                    <a:satMod val="130000"/>
                    <a:alpha val="49000"/>
                  </a:schemeClr>
                </a:gs>
                <a:gs pos="100000">
                  <a:schemeClr val="accent1">
                    <a:shade val="94000"/>
                    <a:satMod val="135000"/>
                    <a:alpha val="49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48400" y="4114800"/>
              <a:ext cx="2514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When +7 changes sides it becomes - 7</a:t>
              </a:r>
              <a:endParaRPr lang="en-US" i="1" dirty="0"/>
            </a:p>
          </p:txBody>
        </p:sp>
        <p:sp>
          <p:nvSpPr>
            <p:cNvPr id="12" name="U-Turn Arrow 11"/>
            <p:cNvSpPr/>
            <p:nvPr/>
          </p:nvSpPr>
          <p:spPr>
            <a:xfrm>
              <a:off x="4724400" y="3810000"/>
              <a:ext cx="1219200" cy="381000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114800" y="4114800"/>
              <a:ext cx="838200" cy="685800"/>
            </a:xfrm>
            <a:prstGeom prst="ellipse">
              <a:avLst/>
            </a:prstGeom>
            <a:solidFill>
              <a:srgbClr val="FFFF00">
                <a:alpha val="34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838200"/>
            <a:ext cx="6400800" cy="1752600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GB" dirty="0" smtClean="0"/>
              <a:t>The</a:t>
            </a:r>
          </a:p>
          <a:p>
            <a:r>
              <a:rPr lang="en-GB" dirty="0" smtClean="0"/>
              <a:t>“change sides, change signs” idea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52600" y="3352800"/>
            <a:ext cx="52523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 smtClean="0">
                <a:solidFill>
                  <a:schemeClr val="tx1"/>
                </a:solidFill>
              </a:rPr>
              <a:t>     </a:t>
            </a:r>
            <a:r>
              <a:rPr lang="en-GB" i="1" dirty="0" err="1" smtClean="0">
                <a:solidFill>
                  <a:schemeClr val="tx1"/>
                </a:solidFill>
              </a:rPr>
              <a:t>x</a:t>
            </a:r>
            <a:r>
              <a:rPr lang="en-GB" dirty="0" smtClean="0"/>
              <a:t>   +   7 = 0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562600" y="3352800"/>
            <a:ext cx="609600" cy="609600"/>
          </a:xfrm>
          <a:prstGeom prst="ellipse">
            <a:avLst/>
          </a:prstGeom>
          <a:solidFill>
            <a:srgbClr val="FFFF00">
              <a:alpha val="3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-Turn Arrow 5"/>
          <p:cNvSpPr/>
          <p:nvPr/>
        </p:nvSpPr>
        <p:spPr>
          <a:xfrm>
            <a:off x="4038600" y="3048000"/>
            <a:ext cx="1676400" cy="304800"/>
          </a:xfrm>
          <a:prstGeom prst="uturn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191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Giving us</a:t>
            </a:r>
            <a:endParaRPr lang="en-US" sz="2400" i="1" dirty="0"/>
          </a:p>
        </p:txBody>
      </p:sp>
      <p:sp>
        <p:nvSpPr>
          <p:cNvPr id="8" name="Rectangle 7"/>
          <p:cNvSpPr/>
          <p:nvPr/>
        </p:nvSpPr>
        <p:spPr>
          <a:xfrm>
            <a:off x="5486400" y="3352800"/>
            <a:ext cx="762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+ </a:t>
            </a:r>
            <a:r>
              <a:rPr lang="en-GB" sz="3200" i="1" dirty="0" err="1" smtClean="0"/>
              <a:t>y</a:t>
            </a:r>
            <a:r>
              <a:rPr lang="en-GB" sz="3200" dirty="0" smtClean="0"/>
              <a:t> </a:t>
            </a:r>
            <a:endParaRPr lang="en-US" sz="32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986608" y="4076328"/>
            <a:ext cx="52523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 smtClean="0">
                <a:solidFill>
                  <a:schemeClr val="tx1"/>
                </a:solidFill>
              </a:rPr>
              <a:t>     </a:t>
            </a:r>
            <a:r>
              <a:rPr lang="en-GB" i="1" dirty="0" err="1" smtClean="0">
                <a:solidFill>
                  <a:schemeClr val="tx1"/>
                </a:solidFill>
              </a:rPr>
              <a:t>x</a:t>
            </a:r>
            <a:r>
              <a:rPr lang="en-GB" dirty="0" smtClean="0"/>
              <a:t>   +   7 = </a:t>
            </a:r>
            <a:r>
              <a:rPr lang="en-GB" dirty="0" err="1" smtClean="0"/>
              <a:t>y</a:t>
            </a:r>
            <a:r>
              <a:rPr lang="en-GB" dirty="0" smtClean="0"/>
              <a:t> - 7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352800" y="2895600"/>
            <a:ext cx="2971800" cy="1219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49000"/>
                </a:schemeClr>
              </a:gs>
              <a:gs pos="80000">
                <a:schemeClr val="accent1">
                  <a:shade val="93000"/>
                  <a:satMod val="130000"/>
                  <a:alpha val="49000"/>
                </a:schemeClr>
              </a:gs>
              <a:gs pos="100000">
                <a:schemeClr val="accent1">
                  <a:shade val="94000"/>
                  <a:satMod val="135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-Turn Arrow 11"/>
          <p:cNvSpPr/>
          <p:nvPr/>
        </p:nvSpPr>
        <p:spPr>
          <a:xfrm>
            <a:off x="4724400" y="3810000"/>
            <a:ext cx="1219200" cy="3810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114800" y="4114800"/>
            <a:ext cx="838200" cy="685800"/>
          </a:xfrm>
          <a:prstGeom prst="ellipse">
            <a:avLst/>
          </a:prstGeom>
          <a:solidFill>
            <a:srgbClr val="FFFF00">
              <a:alpha val="3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905000" y="2895600"/>
            <a:ext cx="5181600" cy="2934072"/>
            <a:chOff x="1905000" y="2895600"/>
            <a:chExt cx="5181600" cy="2934072"/>
          </a:xfrm>
        </p:grpSpPr>
        <p:sp>
          <p:nvSpPr>
            <p:cNvPr id="14" name="Subtitle 2"/>
            <p:cNvSpPr txBox="1">
              <a:spLocks/>
            </p:cNvSpPr>
            <p:nvPr/>
          </p:nvSpPr>
          <p:spPr>
            <a:xfrm>
              <a:off x="3352800" y="5181600"/>
              <a:ext cx="3733800" cy="648072"/>
            </a:xfrm>
            <a:prstGeom prst="rect">
              <a:avLst/>
            </a:prstGeom>
            <a:solidFill>
              <a:srgbClr val="3366FF"/>
            </a:solidFill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i="1" dirty="0" err="1" smtClean="0">
                  <a:solidFill>
                    <a:srgbClr val="FFFF00"/>
                  </a:solidFill>
                </a:rPr>
                <a:t>x</a:t>
              </a:r>
              <a:r>
                <a:rPr lang="en-GB" dirty="0" smtClean="0"/>
                <a:t>    =  </a:t>
              </a:r>
              <a:r>
                <a:rPr lang="en-GB" dirty="0" err="1" smtClean="0"/>
                <a:t>y</a:t>
              </a:r>
              <a:r>
                <a:rPr lang="en-GB" dirty="0" smtClean="0"/>
                <a:t> - 7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05000" y="5257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Answer: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52800" y="2895600"/>
              <a:ext cx="2971800" cy="1981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51000"/>
                    <a:satMod val="130000"/>
                    <a:alpha val="49000"/>
                  </a:schemeClr>
                </a:gs>
                <a:gs pos="80000">
                  <a:schemeClr val="accent1">
                    <a:shade val="93000"/>
                    <a:satMod val="130000"/>
                    <a:alpha val="49000"/>
                  </a:schemeClr>
                </a:gs>
                <a:gs pos="100000">
                  <a:schemeClr val="accent1">
                    <a:shade val="94000"/>
                    <a:satMod val="135000"/>
                    <a:alpha val="49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371600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2590800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v= u +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a</a:t>
            </a:r>
            <a:r>
              <a:rPr lang="en-GB" dirty="0" smtClean="0"/>
              <a:t>t 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15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2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26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52400"/>
            <a:ext cx="7772400" cy="1470025"/>
          </a:xfrm>
        </p:spPr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371600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2590800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v= u +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/>
              <a:t>t 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7240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Highlight ‘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’</a:t>
            </a:r>
            <a:endParaRPr lang="en-US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26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371600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7240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Highlight ‘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’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33369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dirty="0" err="1" smtClean="0"/>
              <a:t>u</a:t>
            </a:r>
            <a:r>
              <a:rPr lang="en-US" sz="2000" dirty="0" smtClean="0"/>
              <a:t> from both sides</a:t>
            </a:r>
          </a:p>
          <a:p>
            <a:r>
              <a:rPr lang="en-US" sz="2000" dirty="0" smtClean="0"/>
              <a:t>(to leave the “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t” 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331640" y="2590800"/>
            <a:ext cx="6400800" cy="1295400"/>
            <a:chOff x="1331640" y="2590800"/>
            <a:chExt cx="6400800" cy="1295400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1331640" y="2590800"/>
              <a:ext cx="64008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v= u +</a:t>
              </a:r>
              <a:r>
                <a:rPr lang="en-GB" dirty="0" smtClean="0">
                  <a:solidFill>
                    <a:srgbClr val="FF0000"/>
                  </a:solidFill>
                </a:rPr>
                <a:t> </a:t>
              </a:r>
              <a:r>
                <a:rPr lang="en-GB" dirty="0" smtClean="0">
                  <a:solidFill>
                    <a:srgbClr val="FFFF00"/>
                  </a:solidFill>
                </a:rPr>
                <a:t>a</a:t>
              </a:r>
              <a:r>
                <a:rPr lang="en-GB" dirty="0" smtClean="0"/>
                <a:t>t 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81400" y="3276600"/>
              <a:ext cx="1981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-</a:t>
              </a:r>
              <a:r>
                <a:rPr lang="en-GB" sz="3200" dirty="0" err="1" smtClean="0"/>
                <a:t>u</a:t>
              </a:r>
              <a:r>
                <a:rPr lang="en-GB" sz="3200" dirty="0" smtClean="0"/>
                <a:t>  -</a:t>
              </a:r>
              <a:r>
                <a:rPr lang="en-GB" sz="3200" dirty="0" err="1" smtClean="0"/>
                <a:t>u</a:t>
              </a:r>
              <a:r>
                <a:rPr lang="en-GB" sz="3200" dirty="0" smtClean="0"/>
                <a:t> 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581400" y="3884612"/>
              <a:ext cx="1828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itle 1"/>
          <p:cNvSpPr txBox="1">
            <a:spLocks/>
          </p:cNvSpPr>
          <p:nvPr/>
        </p:nvSpPr>
        <p:spPr>
          <a:xfrm>
            <a:off x="611560" y="15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2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26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371600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7240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Highlight ‘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’</a:t>
            </a:r>
            <a:endParaRPr lang="en-US" sz="20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11560" y="15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2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7200" y="2590800"/>
            <a:ext cx="7275240" cy="1450776"/>
            <a:chOff x="457200" y="2590800"/>
            <a:chExt cx="7275240" cy="1450776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1331640" y="2590800"/>
              <a:ext cx="64008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v= u +</a:t>
              </a:r>
              <a:r>
                <a:rPr lang="en-GB" dirty="0" smtClean="0">
                  <a:solidFill>
                    <a:srgbClr val="FF0000"/>
                  </a:solidFill>
                </a:rPr>
                <a:t> </a:t>
              </a:r>
              <a:r>
                <a:rPr lang="en-GB" dirty="0" smtClean="0">
                  <a:solidFill>
                    <a:srgbClr val="FFFF00"/>
                  </a:solidFill>
                </a:rPr>
                <a:t>a</a:t>
              </a:r>
              <a:r>
                <a:rPr lang="en-GB" dirty="0" smtClean="0"/>
                <a:t>t 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3333690"/>
              <a:ext cx="2362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en-US" sz="2000" dirty="0" err="1" smtClean="0"/>
                <a:t>u</a:t>
              </a:r>
              <a:r>
                <a:rPr lang="en-US" sz="2000" dirty="0" smtClean="0"/>
                <a:t> from both sides</a:t>
              </a:r>
            </a:p>
            <a:p>
              <a:r>
                <a:rPr lang="en-US" sz="2000" dirty="0" smtClean="0"/>
                <a:t>(to leave the “</a:t>
              </a:r>
              <a:r>
                <a:rPr lang="en-US" sz="2000" dirty="0" smtClean="0">
                  <a:solidFill>
                    <a:srgbClr val="FFFF00"/>
                  </a:solidFill>
                </a:rPr>
                <a:t>a</a:t>
              </a:r>
              <a:r>
                <a:rPr lang="en-US" sz="2000" dirty="0" smtClean="0"/>
                <a:t>t” 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81400" y="3276600"/>
              <a:ext cx="1981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-</a:t>
              </a:r>
              <a:r>
                <a:rPr lang="en-GB" sz="3200" dirty="0" err="1" smtClean="0"/>
                <a:t>u</a:t>
              </a:r>
              <a:r>
                <a:rPr lang="en-GB" sz="3200" dirty="0" smtClean="0"/>
                <a:t>  -</a:t>
              </a:r>
              <a:r>
                <a:rPr lang="en-GB" sz="3200" dirty="0" err="1" smtClean="0"/>
                <a:t>u</a:t>
              </a:r>
              <a:r>
                <a:rPr lang="en-GB" sz="3200" dirty="0" smtClean="0"/>
                <a:t> 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581400" y="3884612"/>
              <a:ext cx="1828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4229100" y="2857500"/>
              <a:ext cx="381000" cy="152400"/>
            </a:xfrm>
            <a:prstGeom prst="line">
              <a:avLst/>
            </a:prstGeom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229100" y="3543300"/>
              <a:ext cx="381000" cy="152400"/>
            </a:xfrm>
            <a:prstGeom prst="line">
              <a:avLst/>
            </a:prstGeom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26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371600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2590800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v= u +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/>
              <a:t>t 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7240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Highlight ‘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’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33369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dirty="0" err="1" smtClean="0"/>
              <a:t>u</a:t>
            </a:r>
            <a:r>
              <a:rPr lang="en-US" sz="2000" dirty="0" smtClean="0"/>
              <a:t> from both sides</a:t>
            </a:r>
          </a:p>
          <a:p>
            <a:r>
              <a:rPr lang="en-US" sz="2000" dirty="0" smtClean="0"/>
              <a:t>(to leave the “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t”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3276600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</a:t>
            </a:r>
            <a:r>
              <a:rPr lang="en-GB" sz="3200" dirty="0" err="1" smtClean="0"/>
              <a:t>u</a:t>
            </a:r>
            <a:r>
              <a:rPr lang="en-GB" sz="3200" dirty="0" smtClean="0"/>
              <a:t>  -</a:t>
            </a:r>
            <a:r>
              <a:rPr lang="en-GB" sz="3200" dirty="0" err="1" smtClean="0"/>
              <a:t>u</a:t>
            </a:r>
            <a:r>
              <a:rPr lang="en-GB" sz="3200" dirty="0" smtClean="0"/>
              <a:t> 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581400" y="3884612"/>
            <a:ext cx="1828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611560" y="15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2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29100" y="2857500"/>
            <a:ext cx="381000" cy="1524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229100" y="3543300"/>
            <a:ext cx="381000" cy="1524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371600" y="2667000"/>
            <a:ext cx="3962400" cy="1956376"/>
            <a:chOff x="1371600" y="2667000"/>
            <a:chExt cx="3962400" cy="1956376"/>
          </a:xfrm>
        </p:grpSpPr>
        <p:sp>
          <p:nvSpPr>
            <p:cNvPr id="13" name="TextBox 12"/>
            <p:cNvSpPr txBox="1"/>
            <p:nvPr/>
          </p:nvSpPr>
          <p:spPr>
            <a:xfrm>
              <a:off x="1371600" y="4191000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Leaving…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48000" y="4038600"/>
              <a:ext cx="1981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v</a:t>
              </a:r>
              <a:r>
                <a:rPr lang="en-GB" sz="3200" dirty="0" smtClean="0"/>
                <a:t> </a:t>
              </a:r>
              <a:r>
                <a:rPr lang="en-US" sz="3200" dirty="0" smtClean="0"/>
                <a:t>–</a:t>
              </a:r>
              <a:r>
                <a:rPr lang="en-GB" sz="3200" dirty="0" smtClean="0"/>
                <a:t> </a:t>
              </a:r>
              <a:r>
                <a:rPr lang="en-GB" sz="3200" dirty="0" err="1" smtClean="0"/>
                <a:t>u</a:t>
              </a:r>
              <a:r>
                <a:rPr lang="en-GB" sz="3200" dirty="0" smtClean="0"/>
                <a:t> = </a:t>
              </a:r>
              <a:r>
                <a:rPr lang="en-GB" sz="3200" dirty="0" smtClean="0">
                  <a:solidFill>
                    <a:srgbClr val="FF0000"/>
                  </a:solidFill>
                </a:rPr>
                <a:t> </a:t>
              </a:r>
              <a:r>
                <a:rPr lang="en-GB" sz="3200" dirty="0" smtClean="0">
                  <a:solidFill>
                    <a:srgbClr val="FFFF00"/>
                  </a:solidFill>
                </a:rPr>
                <a:t>a</a:t>
              </a:r>
              <a:r>
                <a:rPr lang="en-GB" sz="3200" dirty="0" smtClean="0"/>
                <a:t>t 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81400" y="2667000"/>
              <a:ext cx="1752600" cy="1219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51000"/>
                    <a:satMod val="130000"/>
                    <a:alpha val="49000"/>
                  </a:schemeClr>
                </a:gs>
                <a:gs pos="80000">
                  <a:schemeClr val="accent1">
                    <a:shade val="93000"/>
                    <a:satMod val="130000"/>
                    <a:alpha val="49000"/>
                  </a:schemeClr>
                </a:gs>
                <a:gs pos="100000">
                  <a:schemeClr val="accent1">
                    <a:shade val="94000"/>
                    <a:satMod val="135000"/>
                    <a:alpha val="49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26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371600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2590800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v= u +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/>
              <a:t>t 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7240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Highlight ‘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’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33369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dirty="0" err="1" smtClean="0"/>
              <a:t>u</a:t>
            </a:r>
            <a:r>
              <a:rPr lang="en-US" sz="2000" dirty="0" smtClean="0"/>
              <a:t> from both sides</a:t>
            </a:r>
          </a:p>
          <a:p>
            <a:r>
              <a:rPr lang="en-US" sz="2000" dirty="0" smtClean="0"/>
              <a:t>(to leave the “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t”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3276600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</a:t>
            </a:r>
            <a:r>
              <a:rPr lang="en-GB" sz="3200" dirty="0" err="1" smtClean="0"/>
              <a:t>u</a:t>
            </a:r>
            <a:r>
              <a:rPr lang="en-GB" sz="3200" dirty="0" smtClean="0"/>
              <a:t>  -</a:t>
            </a:r>
            <a:r>
              <a:rPr lang="en-GB" sz="3200" dirty="0" err="1" smtClean="0"/>
              <a:t>u</a:t>
            </a:r>
            <a:r>
              <a:rPr lang="en-GB" sz="3200" dirty="0" smtClean="0"/>
              <a:t> 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581400" y="3884612"/>
            <a:ext cx="1828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611560" y="15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2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29100" y="2857500"/>
            <a:ext cx="381000" cy="1524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229100" y="3543300"/>
            <a:ext cx="381000" cy="1524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581400" y="2667000"/>
            <a:ext cx="1752600" cy="1219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49000"/>
                </a:schemeClr>
              </a:gs>
              <a:gs pos="80000">
                <a:schemeClr val="accent1">
                  <a:shade val="93000"/>
                  <a:satMod val="130000"/>
                  <a:alpha val="49000"/>
                </a:schemeClr>
              </a:gs>
              <a:gs pos="100000">
                <a:schemeClr val="accent1">
                  <a:shade val="94000"/>
                  <a:satMod val="135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371600" y="4038600"/>
            <a:ext cx="7162800" cy="1143000"/>
            <a:chOff x="1371600" y="4038600"/>
            <a:chExt cx="7162800" cy="1143000"/>
          </a:xfrm>
        </p:grpSpPr>
        <p:sp>
          <p:nvSpPr>
            <p:cNvPr id="13" name="TextBox 12"/>
            <p:cNvSpPr txBox="1"/>
            <p:nvPr/>
          </p:nvSpPr>
          <p:spPr>
            <a:xfrm>
              <a:off x="1371600" y="4191000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Leaving…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48000" y="4038600"/>
              <a:ext cx="1981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v</a:t>
              </a:r>
              <a:r>
                <a:rPr lang="en-GB" sz="3200" dirty="0" smtClean="0"/>
                <a:t> </a:t>
              </a:r>
              <a:r>
                <a:rPr lang="en-US" sz="3200" dirty="0" smtClean="0"/>
                <a:t>–</a:t>
              </a:r>
              <a:r>
                <a:rPr lang="en-GB" sz="3200" dirty="0" smtClean="0"/>
                <a:t> </a:t>
              </a:r>
              <a:r>
                <a:rPr lang="en-GB" sz="3200" dirty="0" err="1" smtClean="0"/>
                <a:t>u</a:t>
              </a:r>
              <a:r>
                <a:rPr lang="en-GB" sz="3200" dirty="0" smtClean="0"/>
                <a:t> = </a:t>
              </a:r>
              <a:r>
                <a:rPr lang="en-GB" sz="3200" dirty="0" smtClean="0">
                  <a:solidFill>
                    <a:srgbClr val="FF0000"/>
                  </a:solidFill>
                </a:rPr>
                <a:t> </a:t>
              </a:r>
              <a:r>
                <a:rPr lang="en-GB" sz="3200" dirty="0" smtClean="0">
                  <a:solidFill>
                    <a:srgbClr val="FFFF00"/>
                  </a:solidFill>
                </a:rPr>
                <a:t>a</a:t>
              </a:r>
              <a:r>
                <a:rPr lang="en-GB" sz="3200" dirty="0" smtClean="0"/>
                <a:t>t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72200" y="4165937"/>
              <a:ext cx="2362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t</a:t>
              </a:r>
              <a:r>
                <a:rPr lang="en-US" sz="2000" dirty="0" smtClean="0"/>
                <a:t> is multiplied to </a:t>
              </a:r>
              <a:r>
                <a:rPr lang="en-US" sz="2000" dirty="0" smtClean="0">
                  <a:solidFill>
                    <a:srgbClr val="FFFF00"/>
                  </a:solidFill>
                </a:rPr>
                <a:t>a</a:t>
              </a:r>
              <a:r>
                <a:rPr lang="en-US" sz="2000" dirty="0" smtClean="0"/>
                <a:t>, so we need to divide Both sides by </a:t>
              </a:r>
              <a:r>
                <a:rPr lang="en-US" sz="2000" dirty="0" err="1" smtClean="0"/>
                <a:t>t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26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371600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2590800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v= u +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/>
              <a:t>t 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7240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Highlight ‘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’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33369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dirty="0" err="1" smtClean="0"/>
              <a:t>u</a:t>
            </a:r>
            <a:r>
              <a:rPr lang="en-US" sz="2000" dirty="0" smtClean="0"/>
              <a:t> from both sides</a:t>
            </a:r>
          </a:p>
          <a:p>
            <a:r>
              <a:rPr lang="en-US" sz="2000" dirty="0" smtClean="0"/>
              <a:t>(to leave the “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t”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3276600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</a:t>
            </a:r>
            <a:r>
              <a:rPr lang="en-GB" sz="3200" dirty="0" err="1" smtClean="0"/>
              <a:t>u</a:t>
            </a:r>
            <a:r>
              <a:rPr lang="en-GB" sz="3200" dirty="0" smtClean="0"/>
              <a:t>  -</a:t>
            </a:r>
            <a:r>
              <a:rPr lang="en-GB" sz="3200" dirty="0" err="1" smtClean="0"/>
              <a:t>u</a:t>
            </a:r>
            <a:r>
              <a:rPr lang="en-GB" sz="3200" dirty="0" smtClean="0"/>
              <a:t> 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581400" y="3884612"/>
            <a:ext cx="1828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611560" y="15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2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29100" y="2857500"/>
            <a:ext cx="381000" cy="1524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229100" y="3543300"/>
            <a:ext cx="381000" cy="1524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71600" y="4191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Leaving…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581400" y="2667000"/>
            <a:ext cx="1752600" cy="1219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49000"/>
                </a:schemeClr>
              </a:gs>
              <a:gs pos="80000">
                <a:schemeClr val="accent1">
                  <a:shade val="93000"/>
                  <a:satMod val="130000"/>
                  <a:alpha val="49000"/>
                </a:schemeClr>
              </a:gs>
              <a:gs pos="100000">
                <a:schemeClr val="accent1">
                  <a:shade val="94000"/>
                  <a:satMod val="135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048000" y="4038600"/>
            <a:ext cx="5486400" cy="1143000"/>
            <a:chOff x="3048000" y="4038600"/>
            <a:chExt cx="5486400" cy="1143000"/>
          </a:xfrm>
        </p:grpSpPr>
        <p:sp>
          <p:nvSpPr>
            <p:cNvPr id="15" name="TextBox 14"/>
            <p:cNvSpPr txBox="1"/>
            <p:nvPr/>
          </p:nvSpPr>
          <p:spPr>
            <a:xfrm>
              <a:off x="3048000" y="4038600"/>
              <a:ext cx="1981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v</a:t>
              </a:r>
              <a:r>
                <a:rPr lang="en-GB" sz="3200" dirty="0" smtClean="0"/>
                <a:t> </a:t>
              </a:r>
              <a:r>
                <a:rPr lang="en-US" sz="3200" dirty="0" smtClean="0"/>
                <a:t>–</a:t>
              </a:r>
              <a:r>
                <a:rPr lang="en-GB" sz="3200" dirty="0" smtClean="0"/>
                <a:t> </a:t>
              </a:r>
              <a:r>
                <a:rPr lang="en-GB" sz="3200" dirty="0" err="1" smtClean="0"/>
                <a:t>u</a:t>
              </a:r>
              <a:r>
                <a:rPr lang="en-GB" sz="3200" dirty="0" smtClean="0"/>
                <a:t> = </a:t>
              </a:r>
              <a:r>
                <a:rPr lang="en-GB" sz="3200" dirty="0" smtClean="0">
                  <a:solidFill>
                    <a:srgbClr val="FF0000"/>
                  </a:solidFill>
                </a:rPr>
                <a:t> </a:t>
              </a:r>
              <a:r>
                <a:rPr lang="en-GB" sz="3200" dirty="0" smtClean="0">
                  <a:solidFill>
                    <a:srgbClr val="FFFF00"/>
                  </a:solidFill>
                </a:rPr>
                <a:t>a</a:t>
              </a:r>
              <a:r>
                <a:rPr lang="en-GB" sz="3200" dirty="0" smtClean="0"/>
                <a:t>t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72200" y="4165937"/>
              <a:ext cx="2362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t</a:t>
              </a:r>
              <a:r>
                <a:rPr lang="en-US" sz="2000" dirty="0" smtClean="0"/>
                <a:t> is multiplied to </a:t>
              </a:r>
              <a:r>
                <a:rPr lang="en-US" sz="2000" dirty="0" smtClean="0">
                  <a:solidFill>
                    <a:srgbClr val="FFFF00"/>
                  </a:solidFill>
                </a:rPr>
                <a:t>a</a:t>
              </a:r>
              <a:r>
                <a:rPr lang="en-US" sz="2000" dirty="0" smtClean="0"/>
                <a:t>, so we need to divide Both sides by </a:t>
              </a:r>
              <a:r>
                <a:rPr lang="en-US" sz="2000" dirty="0" err="1" smtClean="0"/>
                <a:t>t</a:t>
              </a:r>
              <a:endParaRPr lang="en-US" sz="20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200400" y="4596824"/>
              <a:ext cx="8382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419600" y="4596824"/>
              <a:ext cx="3048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048000" y="4596824"/>
              <a:ext cx="1981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 </a:t>
              </a:r>
              <a:r>
                <a:rPr lang="en-GB" sz="3200" dirty="0" err="1" smtClean="0"/>
                <a:t>t</a:t>
              </a:r>
              <a:r>
                <a:rPr lang="en-GB" sz="3200" dirty="0" smtClean="0"/>
                <a:t>         </a:t>
              </a:r>
              <a:r>
                <a:rPr lang="en-GB" sz="3200" dirty="0" err="1" smtClean="0"/>
                <a:t>t</a:t>
              </a:r>
              <a:endParaRPr lang="en-GB" sz="3200" dirty="0" smtClean="0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26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01080"/>
            <a:ext cx="7315200" cy="1384920"/>
          </a:xfrm>
        </p:spPr>
        <p:txBody>
          <a:bodyPr>
            <a:noAutofit/>
          </a:bodyPr>
          <a:lstStyle/>
          <a:p>
            <a:pPr algn="l"/>
            <a:r>
              <a:rPr lang="en-GB" sz="2500" dirty="0" smtClean="0">
                <a:solidFill>
                  <a:schemeClr val="bg1"/>
                </a:solidFill>
              </a:rPr>
              <a:t>1. Decide what needs to be on its own </a:t>
            </a:r>
            <a:br>
              <a:rPr lang="en-GB" sz="2500" dirty="0" smtClean="0">
                <a:solidFill>
                  <a:schemeClr val="bg1"/>
                </a:solidFill>
              </a:rPr>
            </a:br>
            <a:r>
              <a:rPr lang="en-GB" sz="2500" dirty="0" smtClean="0">
                <a:solidFill>
                  <a:schemeClr val="bg1"/>
                </a:solidFill>
              </a:rPr>
              <a:t>     </a:t>
            </a:r>
            <a:r>
              <a:rPr lang="en-US" sz="2500" dirty="0" smtClean="0">
                <a:solidFill>
                  <a:schemeClr val="bg1"/>
                </a:solidFill>
              </a:rPr>
              <a:t>–</a:t>
            </a:r>
            <a:r>
              <a:rPr lang="en-GB" sz="2500" dirty="0" smtClean="0">
                <a:solidFill>
                  <a:schemeClr val="bg1"/>
                </a:solidFill>
              </a:rPr>
              <a:t> e.g. “Solve for </a:t>
            </a:r>
            <a:r>
              <a:rPr lang="en-GB" sz="2500" b="1" i="1" dirty="0" err="1" smtClean="0">
                <a:solidFill>
                  <a:srgbClr val="FFFF00"/>
                </a:solidFill>
              </a:rPr>
              <a:t>x</a:t>
            </a:r>
            <a:r>
              <a:rPr lang="en-GB" sz="2500" b="1" i="1" dirty="0" smtClean="0">
                <a:solidFill>
                  <a:schemeClr val="bg1"/>
                </a:solidFill>
              </a:rPr>
              <a:t> </a:t>
            </a:r>
            <a:r>
              <a:rPr lang="en-GB" sz="2500" dirty="0" smtClean="0">
                <a:solidFill>
                  <a:schemeClr val="bg1"/>
                </a:solidFill>
              </a:rPr>
              <a:t>” or “make </a:t>
            </a:r>
            <a:r>
              <a:rPr lang="en-GB" sz="2500" b="1" i="1" dirty="0" err="1" smtClean="0">
                <a:solidFill>
                  <a:srgbClr val="FFFF00"/>
                </a:solidFill>
              </a:rPr>
              <a:t>x</a:t>
            </a:r>
            <a:r>
              <a:rPr lang="en-GB" sz="2500" dirty="0" smtClean="0">
                <a:solidFill>
                  <a:schemeClr val="bg1"/>
                </a:solidFill>
              </a:rPr>
              <a:t> the subject”. </a:t>
            </a:r>
          </a:p>
          <a:p>
            <a:pPr algn="l"/>
            <a:r>
              <a:rPr lang="en-GB" sz="2500" dirty="0" smtClean="0">
                <a:solidFill>
                  <a:schemeClr val="bg1"/>
                </a:solidFill>
              </a:rPr>
              <a:t>     Use a highlighter to shade the </a:t>
            </a:r>
            <a:r>
              <a:rPr lang="en-GB" sz="2500" b="1" i="1" dirty="0" err="1" smtClean="0">
                <a:solidFill>
                  <a:srgbClr val="FFFF00"/>
                </a:solidFill>
              </a:rPr>
              <a:t>x</a:t>
            </a:r>
            <a:endParaRPr lang="en-GB" sz="2500" dirty="0">
              <a:solidFill>
                <a:srgbClr val="FFFF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90600" y="2743200"/>
            <a:ext cx="7315200" cy="3733800"/>
            <a:chOff x="990600" y="2743200"/>
            <a:chExt cx="7315200" cy="3733800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990600" y="2743200"/>
              <a:ext cx="7315200" cy="1447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GB" sz="2500" dirty="0" smtClean="0">
                  <a:solidFill>
                    <a:srgbClr val="FFFFFF"/>
                  </a:solidFill>
                </a:rPr>
                <a:t>2. Leave the largest</a:t>
              </a:r>
              <a:r>
                <a:rPr lang="en-GB" sz="2500" dirty="0" smtClean="0">
                  <a:solidFill>
                    <a:schemeClr val="bg1"/>
                  </a:solidFill>
                </a:rPr>
                <a:t> </a:t>
              </a:r>
              <a:r>
                <a:rPr lang="en-GB" sz="2500" b="1" i="1" dirty="0" err="1" smtClean="0">
                  <a:solidFill>
                    <a:srgbClr val="FFFF00"/>
                  </a:solidFill>
                </a:rPr>
                <a:t>x</a:t>
              </a:r>
              <a:r>
                <a:rPr lang="en-GB" sz="2500" dirty="0" smtClean="0">
                  <a:solidFill>
                    <a:srgbClr val="FFFFFF"/>
                  </a:solidFill>
                </a:rPr>
                <a:t> where it is and move all terms that contain that letter to the same side, </a:t>
              </a:r>
            </a:p>
            <a:p>
              <a:pPr algn="l"/>
              <a:r>
                <a:rPr lang="en-GB" sz="2500" dirty="0" smtClean="0">
                  <a:solidFill>
                    <a:srgbClr val="FFFFFF"/>
                  </a:solidFill>
                </a:rPr>
                <a:t>using </a:t>
              </a:r>
              <a:r>
                <a:rPr lang="en-GB" sz="2500" b="1" dirty="0" smtClean="0">
                  <a:solidFill>
                    <a:srgbClr val="CCFFCC"/>
                  </a:solidFill>
                </a:rPr>
                <a:t>BEMA</a:t>
              </a:r>
              <a:r>
                <a:rPr lang="en-GB" sz="2500" dirty="0" smtClean="0">
                  <a:solidFill>
                    <a:schemeClr val="bg1"/>
                  </a:solidFill>
                </a:rPr>
                <a:t> or </a:t>
              </a:r>
              <a:r>
                <a:rPr lang="en-GB" sz="2500" dirty="0" smtClean="0">
                  <a:solidFill>
                    <a:srgbClr val="CCFFCC"/>
                  </a:solidFill>
                </a:rPr>
                <a:t>BODMAS</a:t>
              </a:r>
              <a:r>
                <a:rPr lang="en-GB" sz="2500" dirty="0" smtClean="0">
                  <a:solidFill>
                    <a:schemeClr val="bg1"/>
                  </a:solidFill>
                </a:rPr>
                <a:t> or </a:t>
              </a:r>
              <a:r>
                <a:rPr lang="en-GB" sz="2500" dirty="0" smtClean="0">
                  <a:solidFill>
                    <a:srgbClr val="CCFFCC"/>
                  </a:solidFill>
                </a:rPr>
                <a:t>BEDMAS</a:t>
              </a:r>
              <a:r>
                <a:rPr lang="en-GB" sz="2500" dirty="0" smtClean="0">
                  <a:solidFill>
                    <a:schemeClr val="bg1"/>
                  </a:solidFill>
                </a:rPr>
                <a:t> </a:t>
              </a:r>
              <a:r>
                <a:rPr lang="en-GB" sz="2500" dirty="0" smtClean="0">
                  <a:solidFill>
                    <a:srgbClr val="FFFFFF"/>
                  </a:solidFill>
                </a:rPr>
                <a:t>rules </a:t>
              </a:r>
            </a:p>
          </p:txBody>
        </p:sp>
        <p:sp>
          <p:nvSpPr>
            <p:cNvPr id="6" name="Subtitle 2"/>
            <p:cNvSpPr txBox="1">
              <a:spLocks/>
            </p:cNvSpPr>
            <p:nvPr/>
          </p:nvSpPr>
          <p:spPr>
            <a:xfrm>
              <a:off x="990600" y="4724400"/>
              <a:ext cx="7315200" cy="1752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GB" sz="2500" dirty="0" smtClean="0">
                  <a:solidFill>
                    <a:srgbClr val="FFFFFF"/>
                  </a:solidFill>
                </a:rPr>
                <a:t>3. Separate out the required letter on its own, using        the </a:t>
              </a:r>
              <a:r>
                <a:rPr lang="en-GB" sz="2500" b="1" dirty="0" smtClean="0">
                  <a:solidFill>
                    <a:srgbClr val="CCFFCC"/>
                  </a:solidFill>
                </a:rPr>
                <a:t>BEMA</a:t>
              </a:r>
              <a:r>
                <a:rPr lang="en-GB" sz="2500" dirty="0" smtClean="0">
                  <a:solidFill>
                    <a:schemeClr val="bg1"/>
                  </a:solidFill>
                </a:rPr>
                <a:t> </a:t>
              </a:r>
              <a:r>
                <a:rPr lang="en-GB" sz="2500" dirty="0" smtClean="0">
                  <a:solidFill>
                    <a:schemeClr val="tx1"/>
                  </a:solidFill>
                </a:rPr>
                <a:t>or</a:t>
              </a:r>
              <a:r>
                <a:rPr lang="en-GB" sz="2500" dirty="0" smtClean="0">
                  <a:solidFill>
                    <a:schemeClr val="bg1"/>
                  </a:solidFill>
                </a:rPr>
                <a:t> </a:t>
              </a:r>
              <a:r>
                <a:rPr lang="en-GB" sz="2500" dirty="0" smtClean="0">
                  <a:solidFill>
                    <a:srgbClr val="CCFFCC"/>
                  </a:solidFill>
                </a:rPr>
                <a:t>BODMAS</a:t>
              </a:r>
              <a:r>
                <a:rPr lang="en-GB" sz="2500" dirty="0" smtClean="0">
                  <a:solidFill>
                    <a:schemeClr val="bg1"/>
                  </a:solidFill>
                </a:rPr>
                <a:t> </a:t>
              </a:r>
              <a:r>
                <a:rPr lang="en-GB" sz="2500" dirty="0" smtClean="0">
                  <a:solidFill>
                    <a:srgbClr val="FFFFFF"/>
                  </a:solidFill>
                </a:rPr>
                <a:t>or</a:t>
              </a:r>
              <a:r>
                <a:rPr lang="en-GB" sz="2500" dirty="0" smtClean="0">
                  <a:solidFill>
                    <a:schemeClr val="bg1"/>
                  </a:solidFill>
                </a:rPr>
                <a:t> </a:t>
              </a:r>
              <a:r>
                <a:rPr lang="en-GB" sz="2500" dirty="0" smtClean="0">
                  <a:solidFill>
                    <a:srgbClr val="CCFFCC"/>
                  </a:solidFill>
                </a:rPr>
                <a:t>BEDMAS</a:t>
              </a:r>
              <a:r>
                <a:rPr lang="en-GB" sz="2500" dirty="0" smtClean="0">
                  <a:solidFill>
                    <a:schemeClr val="bg1"/>
                  </a:solidFill>
                </a:rPr>
                <a:t> </a:t>
              </a:r>
              <a:r>
                <a:rPr lang="en-GB" sz="2500" dirty="0" smtClean="0">
                  <a:solidFill>
                    <a:srgbClr val="FFFFFF"/>
                  </a:solidFill>
                </a:rPr>
                <a:t>rules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81200" y="304800"/>
            <a:ext cx="55626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Steps for effective rearranging of equations</a:t>
            </a:r>
            <a:endParaRPr lang="en-US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0433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371600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2590800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v= u +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/>
              <a:t>t 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7240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Highlight ‘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’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33369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dirty="0" err="1" smtClean="0"/>
              <a:t>u</a:t>
            </a:r>
            <a:r>
              <a:rPr lang="en-US" sz="2000" dirty="0" smtClean="0"/>
              <a:t> from both sides</a:t>
            </a:r>
          </a:p>
          <a:p>
            <a:r>
              <a:rPr lang="en-US" sz="2000" dirty="0" smtClean="0"/>
              <a:t>(to leave the “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t”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3276600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</a:t>
            </a:r>
            <a:r>
              <a:rPr lang="en-GB" sz="3200" dirty="0" err="1" smtClean="0"/>
              <a:t>u</a:t>
            </a:r>
            <a:r>
              <a:rPr lang="en-GB" sz="3200" dirty="0" smtClean="0"/>
              <a:t>  -</a:t>
            </a:r>
            <a:r>
              <a:rPr lang="en-GB" sz="3200" dirty="0" err="1" smtClean="0"/>
              <a:t>u</a:t>
            </a:r>
            <a:r>
              <a:rPr lang="en-GB" sz="3200" dirty="0" smtClean="0"/>
              <a:t> 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581400" y="3884612"/>
            <a:ext cx="1828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611560" y="15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2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29100" y="2857500"/>
            <a:ext cx="381000" cy="1524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229100" y="3543300"/>
            <a:ext cx="381000" cy="1524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71600" y="4191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Leaving…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581400" y="2667000"/>
            <a:ext cx="1752600" cy="1219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49000"/>
                </a:schemeClr>
              </a:gs>
              <a:gs pos="80000">
                <a:schemeClr val="accent1">
                  <a:shade val="93000"/>
                  <a:satMod val="130000"/>
                  <a:alpha val="49000"/>
                </a:schemeClr>
              </a:gs>
              <a:gs pos="100000">
                <a:schemeClr val="accent1">
                  <a:shade val="94000"/>
                  <a:satMod val="135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72200" y="33528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</a:t>
            </a:r>
            <a:r>
              <a:rPr lang="en-US" sz="2000" dirty="0" smtClean="0"/>
              <a:t> is multiplied to 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, so we need to divide Both sides by </a:t>
            </a:r>
            <a:r>
              <a:rPr lang="en-US" sz="2000" dirty="0" err="1" smtClean="0"/>
              <a:t>t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6172200" y="3200400"/>
            <a:ext cx="2286000" cy="1219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49000"/>
                </a:schemeClr>
              </a:gs>
              <a:gs pos="80000">
                <a:schemeClr val="accent1">
                  <a:shade val="93000"/>
                  <a:satMod val="130000"/>
                  <a:alpha val="49000"/>
                </a:schemeClr>
              </a:gs>
              <a:gs pos="100000">
                <a:schemeClr val="accent1">
                  <a:shade val="94000"/>
                  <a:satMod val="135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7200" y="2514600"/>
            <a:ext cx="2057400" cy="20574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49000"/>
                </a:schemeClr>
              </a:gs>
              <a:gs pos="80000">
                <a:schemeClr val="accent1">
                  <a:shade val="93000"/>
                  <a:satMod val="130000"/>
                  <a:alpha val="49000"/>
                </a:schemeClr>
              </a:gs>
              <a:gs pos="100000">
                <a:schemeClr val="accent1">
                  <a:shade val="94000"/>
                  <a:satMod val="135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800600" y="4191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048000" y="4038600"/>
            <a:ext cx="5486400" cy="1780639"/>
            <a:chOff x="3048000" y="4038600"/>
            <a:chExt cx="5486400" cy="1780639"/>
          </a:xfrm>
        </p:grpSpPr>
        <p:sp>
          <p:nvSpPr>
            <p:cNvPr id="15" name="TextBox 14"/>
            <p:cNvSpPr txBox="1"/>
            <p:nvPr/>
          </p:nvSpPr>
          <p:spPr>
            <a:xfrm>
              <a:off x="3048000" y="4038600"/>
              <a:ext cx="1981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v</a:t>
              </a:r>
              <a:r>
                <a:rPr lang="en-GB" sz="3200" dirty="0" smtClean="0"/>
                <a:t> </a:t>
              </a:r>
              <a:r>
                <a:rPr lang="en-US" sz="3200" dirty="0" smtClean="0"/>
                <a:t>–</a:t>
              </a:r>
              <a:r>
                <a:rPr lang="en-GB" sz="3200" dirty="0" smtClean="0"/>
                <a:t> </a:t>
              </a:r>
              <a:r>
                <a:rPr lang="en-GB" sz="3200" dirty="0" err="1" smtClean="0"/>
                <a:t>u</a:t>
              </a:r>
              <a:r>
                <a:rPr lang="en-GB" sz="3200" dirty="0" smtClean="0"/>
                <a:t> = </a:t>
              </a:r>
              <a:r>
                <a:rPr lang="en-GB" sz="3200" dirty="0" smtClean="0">
                  <a:solidFill>
                    <a:srgbClr val="FF0000"/>
                  </a:solidFill>
                </a:rPr>
                <a:t> </a:t>
              </a:r>
              <a:r>
                <a:rPr lang="en-GB" sz="3200" dirty="0" smtClean="0">
                  <a:solidFill>
                    <a:srgbClr val="FFFF00"/>
                  </a:solidFill>
                </a:rPr>
                <a:t>a</a:t>
              </a:r>
              <a:r>
                <a:rPr lang="en-GB" sz="3200" dirty="0" smtClean="0"/>
                <a:t>t 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200400" y="4596824"/>
              <a:ext cx="8382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419600" y="4596824"/>
              <a:ext cx="3048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048000" y="4596824"/>
              <a:ext cx="1981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 </a:t>
              </a:r>
              <a:r>
                <a:rPr lang="en-GB" sz="3200" dirty="0" err="1" smtClean="0"/>
                <a:t>t</a:t>
              </a:r>
              <a:r>
                <a:rPr lang="en-GB" sz="3200" dirty="0" smtClean="0"/>
                <a:t>         </a:t>
              </a:r>
              <a:r>
                <a:rPr lang="en-GB" sz="3200" dirty="0" err="1" smtClean="0"/>
                <a:t>t</a:t>
              </a:r>
              <a:endParaRPr lang="en-GB" sz="3200" dirty="0" smtClean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72200" y="4495800"/>
              <a:ext cx="23622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On the right hand side, the </a:t>
              </a:r>
              <a:r>
                <a:rPr lang="en-US" sz="2000" dirty="0" err="1" smtClean="0"/>
                <a:t>t</a:t>
              </a:r>
              <a:r>
                <a:rPr lang="en-US" sz="2000" dirty="0" smtClean="0"/>
                <a:t> divides into </a:t>
              </a:r>
              <a:r>
                <a:rPr lang="en-US" sz="2000" dirty="0" err="1" smtClean="0"/>
                <a:t>t</a:t>
              </a:r>
              <a:r>
                <a:rPr lang="en-US" sz="2000" dirty="0" smtClean="0"/>
                <a:t> once, leaving 1a or just </a:t>
              </a:r>
              <a:r>
                <a:rPr lang="en-US" sz="2000" dirty="0" smtClean="0">
                  <a:solidFill>
                    <a:srgbClr val="FFFF00"/>
                  </a:solidFill>
                </a:rPr>
                <a:t>‘a’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4457700" y="4838700"/>
              <a:ext cx="381000" cy="152400"/>
            </a:xfrm>
            <a:prstGeom prst="line">
              <a:avLst/>
            </a:prstGeom>
            <a:ln w="57150" cap="flat" cmpd="sng" algn="ctr">
              <a:solidFill>
                <a:srgbClr val="FF00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4457700" y="4305300"/>
              <a:ext cx="381000" cy="152400"/>
            </a:xfrm>
            <a:prstGeom prst="line">
              <a:avLst/>
            </a:prstGeom>
            <a:ln w="57150" cap="flat" cmpd="sng" algn="ctr">
              <a:solidFill>
                <a:srgbClr val="FF00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26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371600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2590800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v= u +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/>
              <a:t>t 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7240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Highlight ‘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’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33369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dirty="0" err="1" smtClean="0"/>
              <a:t>u</a:t>
            </a:r>
            <a:r>
              <a:rPr lang="en-US" sz="2000" dirty="0" smtClean="0"/>
              <a:t> from both sides</a:t>
            </a:r>
          </a:p>
          <a:p>
            <a:r>
              <a:rPr lang="en-US" sz="2000" dirty="0" smtClean="0"/>
              <a:t>(to leave the “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t”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3276600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</a:t>
            </a:r>
            <a:r>
              <a:rPr lang="en-GB" sz="3200" dirty="0" err="1" smtClean="0"/>
              <a:t>u</a:t>
            </a:r>
            <a:r>
              <a:rPr lang="en-GB" sz="3200" dirty="0" smtClean="0"/>
              <a:t>  -</a:t>
            </a:r>
            <a:r>
              <a:rPr lang="en-GB" sz="3200" dirty="0" err="1" smtClean="0"/>
              <a:t>u</a:t>
            </a:r>
            <a:r>
              <a:rPr lang="en-GB" sz="3200" dirty="0" smtClean="0"/>
              <a:t> 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581400" y="3884612"/>
            <a:ext cx="1828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611560" y="15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2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29100" y="2857500"/>
            <a:ext cx="381000" cy="1524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229100" y="3543300"/>
            <a:ext cx="381000" cy="1524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71600" y="4191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Leaving…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581400" y="2667000"/>
            <a:ext cx="1752600" cy="1219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49000"/>
                </a:schemeClr>
              </a:gs>
              <a:gs pos="80000">
                <a:schemeClr val="accent1">
                  <a:shade val="93000"/>
                  <a:satMod val="130000"/>
                  <a:alpha val="49000"/>
                </a:schemeClr>
              </a:gs>
              <a:gs pos="100000">
                <a:schemeClr val="accent1">
                  <a:shade val="94000"/>
                  <a:satMod val="135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72200" y="33528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</a:t>
            </a:r>
            <a:r>
              <a:rPr lang="en-US" sz="2000" dirty="0" smtClean="0"/>
              <a:t> is multiplied to 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, so we need to divide Both sides by </a:t>
            </a:r>
            <a:r>
              <a:rPr lang="en-US" sz="2000" dirty="0" err="1" smtClean="0"/>
              <a:t>t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419600" y="4596824"/>
            <a:ext cx="304800" cy="1588"/>
          </a:xfrm>
          <a:prstGeom prst="line">
            <a:avLst/>
          </a:prstGeom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72200" y="4495800"/>
            <a:ext cx="236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On the right hand side, the </a:t>
            </a:r>
            <a:r>
              <a:rPr lang="en-US" sz="2000" dirty="0" err="1" smtClean="0"/>
              <a:t>t</a:t>
            </a:r>
            <a:r>
              <a:rPr lang="en-US" sz="2000" dirty="0" smtClean="0"/>
              <a:t> divides into </a:t>
            </a:r>
            <a:r>
              <a:rPr lang="en-US" sz="2000" dirty="0" err="1" smtClean="0"/>
              <a:t>t</a:t>
            </a:r>
            <a:r>
              <a:rPr lang="en-US" sz="2000" dirty="0" smtClean="0"/>
              <a:t> once, leaving 1a or just </a:t>
            </a:r>
            <a:r>
              <a:rPr lang="en-US" sz="2000" dirty="0" smtClean="0">
                <a:solidFill>
                  <a:srgbClr val="FFFF00"/>
                </a:solidFill>
              </a:rPr>
              <a:t>‘a’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72200" y="3200400"/>
            <a:ext cx="2286000" cy="2590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49000"/>
                </a:schemeClr>
              </a:gs>
              <a:gs pos="80000">
                <a:schemeClr val="accent1">
                  <a:shade val="93000"/>
                  <a:satMod val="130000"/>
                  <a:alpha val="49000"/>
                </a:schemeClr>
              </a:gs>
              <a:gs pos="100000">
                <a:schemeClr val="accent1">
                  <a:shade val="94000"/>
                  <a:satMod val="135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7200" y="2514600"/>
            <a:ext cx="2057400" cy="20574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49000"/>
                </a:schemeClr>
              </a:gs>
              <a:gs pos="80000">
                <a:schemeClr val="accent1">
                  <a:shade val="93000"/>
                  <a:satMod val="130000"/>
                  <a:alpha val="49000"/>
                </a:schemeClr>
              </a:gs>
              <a:gs pos="100000">
                <a:schemeClr val="accent1">
                  <a:shade val="94000"/>
                  <a:satMod val="135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800600" y="4191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219200" y="4038600"/>
            <a:ext cx="4038600" cy="2413576"/>
            <a:chOff x="1219200" y="4038600"/>
            <a:chExt cx="4038600" cy="2413576"/>
          </a:xfrm>
        </p:grpSpPr>
        <p:sp>
          <p:nvSpPr>
            <p:cNvPr id="15" name="TextBox 14"/>
            <p:cNvSpPr txBox="1"/>
            <p:nvPr/>
          </p:nvSpPr>
          <p:spPr>
            <a:xfrm>
              <a:off x="3048000" y="4038600"/>
              <a:ext cx="1981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v</a:t>
              </a:r>
              <a:r>
                <a:rPr lang="en-GB" sz="3200" dirty="0" smtClean="0"/>
                <a:t> </a:t>
              </a:r>
              <a:r>
                <a:rPr lang="en-US" sz="3200" dirty="0" smtClean="0"/>
                <a:t>–</a:t>
              </a:r>
              <a:r>
                <a:rPr lang="en-GB" sz="3200" dirty="0" smtClean="0"/>
                <a:t> </a:t>
              </a:r>
              <a:r>
                <a:rPr lang="en-GB" sz="3200" dirty="0" err="1" smtClean="0"/>
                <a:t>u</a:t>
              </a:r>
              <a:r>
                <a:rPr lang="en-GB" sz="3200" dirty="0" smtClean="0"/>
                <a:t> = </a:t>
              </a:r>
              <a:r>
                <a:rPr lang="en-GB" sz="3200" dirty="0" smtClean="0">
                  <a:solidFill>
                    <a:srgbClr val="FF0000"/>
                  </a:solidFill>
                </a:rPr>
                <a:t> </a:t>
              </a:r>
              <a:r>
                <a:rPr lang="en-GB" sz="3200" dirty="0" smtClean="0">
                  <a:solidFill>
                    <a:srgbClr val="FFFF00"/>
                  </a:solidFill>
                </a:rPr>
                <a:t>a</a:t>
              </a:r>
              <a:r>
                <a:rPr lang="en-GB" sz="3200" dirty="0" smtClean="0"/>
                <a:t>t 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124200" y="4596824"/>
              <a:ext cx="8382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048000" y="4596824"/>
              <a:ext cx="1981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 </a:t>
              </a:r>
              <a:r>
                <a:rPr lang="en-GB" sz="3200" dirty="0" err="1" smtClean="0"/>
                <a:t>t</a:t>
              </a:r>
              <a:r>
                <a:rPr lang="en-GB" sz="3200" dirty="0" smtClean="0"/>
                <a:t>         </a:t>
              </a:r>
              <a:r>
                <a:rPr lang="en-GB" sz="3200" dirty="0" err="1" smtClean="0"/>
                <a:t>t</a:t>
              </a:r>
              <a:endParaRPr lang="en-GB" sz="3200" dirty="0" smtClean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4457700" y="4838700"/>
              <a:ext cx="381000" cy="152400"/>
            </a:xfrm>
            <a:prstGeom prst="line">
              <a:avLst/>
            </a:prstGeom>
            <a:ln w="57150" cap="flat" cmpd="sng" algn="ctr">
              <a:solidFill>
                <a:srgbClr val="FF00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4457700" y="4305300"/>
              <a:ext cx="381000" cy="152400"/>
            </a:xfrm>
            <a:prstGeom prst="line">
              <a:avLst/>
            </a:prstGeom>
            <a:ln w="57150" cap="flat" cmpd="sng" algn="ctr">
              <a:solidFill>
                <a:srgbClr val="FF00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276600" y="5334000"/>
              <a:ext cx="1981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v</a:t>
              </a:r>
              <a:r>
                <a:rPr lang="en-GB" sz="3200" dirty="0" smtClean="0"/>
                <a:t> </a:t>
              </a:r>
              <a:r>
                <a:rPr lang="en-US" sz="3200" dirty="0" smtClean="0"/>
                <a:t>–</a:t>
              </a:r>
              <a:r>
                <a:rPr lang="en-GB" sz="3200" dirty="0" smtClean="0"/>
                <a:t> </a:t>
              </a:r>
              <a:r>
                <a:rPr lang="en-GB" sz="3200" dirty="0" err="1" smtClean="0"/>
                <a:t>u</a:t>
              </a:r>
              <a:r>
                <a:rPr lang="en-GB" sz="3200" dirty="0" smtClean="0"/>
                <a:t> = </a:t>
              </a:r>
              <a:r>
                <a:rPr lang="en-GB" sz="3200" dirty="0" smtClean="0">
                  <a:solidFill>
                    <a:srgbClr val="FF0000"/>
                  </a:solidFill>
                </a:rPr>
                <a:t> </a:t>
              </a:r>
              <a:r>
                <a:rPr lang="en-GB" sz="3200" dirty="0" smtClean="0">
                  <a:solidFill>
                    <a:srgbClr val="FFFF00"/>
                  </a:solidFill>
                </a:rPr>
                <a:t>a</a:t>
              </a:r>
              <a:r>
                <a:rPr lang="en-GB" sz="3200" dirty="0" smtClean="0"/>
                <a:t> 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5867400"/>
              <a:ext cx="914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 </a:t>
              </a:r>
              <a:r>
                <a:rPr lang="en-GB" sz="3200" dirty="0" err="1" smtClean="0"/>
                <a:t>t</a:t>
              </a:r>
              <a:r>
                <a:rPr lang="en-GB" sz="3200" dirty="0" smtClean="0"/>
                <a:t>        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352800" y="5943600"/>
              <a:ext cx="8382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219200" y="54864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Answer: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26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371600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2590800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v= u +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/>
              <a:t>t 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7240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Highlight ‘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’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33369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dirty="0" err="1" smtClean="0"/>
              <a:t>u</a:t>
            </a:r>
            <a:r>
              <a:rPr lang="en-US" sz="2000" dirty="0" smtClean="0"/>
              <a:t> from both sides</a:t>
            </a:r>
          </a:p>
          <a:p>
            <a:r>
              <a:rPr lang="en-US" sz="2000" dirty="0" smtClean="0"/>
              <a:t>(to leave the “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t”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3276600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</a:t>
            </a:r>
            <a:r>
              <a:rPr lang="en-GB" sz="3200" dirty="0" err="1" smtClean="0"/>
              <a:t>u</a:t>
            </a:r>
            <a:r>
              <a:rPr lang="en-GB" sz="3200" dirty="0" smtClean="0"/>
              <a:t>  -</a:t>
            </a:r>
            <a:r>
              <a:rPr lang="en-GB" sz="3200" dirty="0" err="1" smtClean="0"/>
              <a:t>u</a:t>
            </a:r>
            <a:r>
              <a:rPr lang="en-GB" sz="3200" dirty="0" smtClean="0"/>
              <a:t> 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581400" y="3884612"/>
            <a:ext cx="1828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611560" y="15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2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29100" y="2857500"/>
            <a:ext cx="381000" cy="1524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229100" y="3543300"/>
            <a:ext cx="381000" cy="15240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71600" y="4191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Leaving…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581400" y="2667000"/>
            <a:ext cx="1752600" cy="1219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49000"/>
                </a:schemeClr>
              </a:gs>
              <a:gs pos="80000">
                <a:schemeClr val="accent1">
                  <a:shade val="93000"/>
                  <a:satMod val="130000"/>
                  <a:alpha val="49000"/>
                </a:schemeClr>
              </a:gs>
              <a:gs pos="100000">
                <a:schemeClr val="accent1">
                  <a:shade val="94000"/>
                  <a:satMod val="135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124200" y="4596824"/>
            <a:ext cx="838200" cy="1588"/>
          </a:xfrm>
          <a:prstGeom prst="line">
            <a:avLst/>
          </a:prstGeom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19600" y="4596824"/>
            <a:ext cx="304800" cy="1588"/>
          </a:xfrm>
          <a:prstGeom prst="line">
            <a:avLst/>
          </a:prstGeom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57200" y="2514600"/>
            <a:ext cx="2057400" cy="20574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49000"/>
                </a:schemeClr>
              </a:gs>
              <a:gs pos="80000">
                <a:schemeClr val="accent1">
                  <a:shade val="93000"/>
                  <a:satMod val="130000"/>
                  <a:alpha val="49000"/>
                </a:schemeClr>
              </a:gs>
              <a:gs pos="100000">
                <a:schemeClr val="accent1">
                  <a:shade val="94000"/>
                  <a:satMod val="135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1219200" y="4038600"/>
            <a:ext cx="7315200" cy="2413576"/>
            <a:chOff x="1219200" y="4038600"/>
            <a:chExt cx="7315200" cy="2413576"/>
          </a:xfrm>
        </p:grpSpPr>
        <p:sp>
          <p:nvSpPr>
            <p:cNvPr id="15" name="TextBox 14"/>
            <p:cNvSpPr txBox="1"/>
            <p:nvPr/>
          </p:nvSpPr>
          <p:spPr>
            <a:xfrm>
              <a:off x="3048000" y="4038600"/>
              <a:ext cx="1981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v</a:t>
              </a:r>
              <a:r>
                <a:rPr lang="en-GB" sz="3200" dirty="0" smtClean="0"/>
                <a:t> </a:t>
              </a:r>
              <a:r>
                <a:rPr lang="en-US" sz="3200" dirty="0" smtClean="0"/>
                <a:t>–</a:t>
              </a:r>
              <a:r>
                <a:rPr lang="en-GB" sz="3200" dirty="0" smtClean="0"/>
                <a:t> </a:t>
              </a:r>
              <a:r>
                <a:rPr lang="en-GB" sz="3200" dirty="0" err="1" smtClean="0"/>
                <a:t>u</a:t>
              </a:r>
              <a:r>
                <a:rPr lang="en-GB" sz="3200" dirty="0" smtClean="0"/>
                <a:t> = </a:t>
              </a:r>
              <a:r>
                <a:rPr lang="en-GB" sz="3200" dirty="0" smtClean="0">
                  <a:solidFill>
                    <a:srgbClr val="FF0000"/>
                  </a:solidFill>
                </a:rPr>
                <a:t> </a:t>
              </a:r>
              <a:r>
                <a:rPr lang="en-GB" sz="3200" dirty="0" smtClean="0">
                  <a:solidFill>
                    <a:srgbClr val="FFFF00"/>
                  </a:solidFill>
                </a:rPr>
                <a:t>a</a:t>
              </a:r>
              <a:r>
                <a:rPr lang="en-GB" sz="3200" dirty="0" smtClean="0"/>
                <a:t>t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48000" y="4596824"/>
              <a:ext cx="1981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 </a:t>
              </a:r>
              <a:r>
                <a:rPr lang="en-GB" sz="3200" dirty="0" err="1" smtClean="0"/>
                <a:t>t</a:t>
              </a:r>
              <a:r>
                <a:rPr lang="en-GB" sz="3200" dirty="0" smtClean="0"/>
                <a:t>         </a:t>
              </a:r>
              <a:r>
                <a:rPr lang="en-GB" sz="3200" dirty="0" err="1" smtClean="0"/>
                <a:t>t</a:t>
              </a:r>
              <a:endParaRPr lang="en-GB" sz="3200" dirty="0" smtClean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72200" y="4267200"/>
              <a:ext cx="23622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</a:rPr>
                <a:t>The subject, a,  can be left on the right hand side of the equation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4457700" y="4838700"/>
              <a:ext cx="381000" cy="152400"/>
            </a:xfrm>
            <a:prstGeom prst="line">
              <a:avLst/>
            </a:prstGeom>
            <a:ln w="57150" cap="flat" cmpd="sng" algn="ctr">
              <a:solidFill>
                <a:srgbClr val="FF00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800600" y="4191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4457700" y="4305300"/>
              <a:ext cx="381000" cy="152400"/>
            </a:xfrm>
            <a:prstGeom prst="line">
              <a:avLst/>
            </a:prstGeom>
            <a:ln w="57150" cap="flat" cmpd="sng" algn="ctr">
              <a:solidFill>
                <a:srgbClr val="FF00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276600" y="5334000"/>
              <a:ext cx="1981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v</a:t>
              </a:r>
              <a:r>
                <a:rPr lang="en-GB" sz="3200" dirty="0" smtClean="0"/>
                <a:t> </a:t>
              </a:r>
              <a:r>
                <a:rPr lang="en-US" sz="3200" dirty="0" smtClean="0"/>
                <a:t>–</a:t>
              </a:r>
              <a:r>
                <a:rPr lang="en-GB" sz="3200" dirty="0" smtClean="0"/>
                <a:t> </a:t>
              </a:r>
              <a:r>
                <a:rPr lang="en-GB" sz="3200" dirty="0" err="1" smtClean="0"/>
                <a:t>u</a:t>
              </a:r>
              <a:r>
                <a:rPr lang="en-GB" sz="3200" dirty="0" smtClean="0"/>
                <a:t> = </a:t>
              </a:r>
              <a:r>
                <a:rPr lang="en-GB" sz="3200" dirty="0" smtClean="0">
                  <a:solidFill>
                    <a:srgbClr val="FF0000"/>
                  </a:solidFill>
                </a:rPr>
                <a:t> </a:t>
              </a:r>
              <a:r>
                <a:rPr lang="en-GB" sz="3200" dirty="0" smtClean="0">
                  <a:solidFill>
                    <a:srgbClr val="FFFF00"/>
                  </a:solidFill>
                </a:rPr>
                <a:t>a</a:t>
              </a:r>
              <a:r>
                <a:rPr lang="en-GB" sz="3200" dirty="0" smtClean="0"/>
                <a:t> 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5867400"/>
              <a:ext cx="914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 </a:t>
              </a:r>
              <a:r>
                <a:rPr lang="en-GB" sz="3200" dirty="0" err="1" smtClean="0"/>
                <a:t>t</a:t>
              </a:r>
              <a:r>
                <a:rPr lang="en-GB" sz="3200" dirty="0" smtClean="0"/>
                <a:t>        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352800" y="5943600"/>
              <a:ext cx="8382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219200" y="54864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Answer:</a:t>
              </a:r>
              <a:endParaRPr lang="en-US" sz="2400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4953000" y="4876800"/>
              <a:ext cx="1066800" cy="609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26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copy each question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Q1: Make </a:t>
            </a:r>
            <a:r>
              <a:rPr lang="en-GB" dirty="0" err="1" smtClean="0">
                <a:solidFill>
                  <a:srgbClr val="FFFFFF"/>
                </a:solidFill>
              </a:rPr>
              <a:t>p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 of this equation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299695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>
                <a:solidFill>
                  <a:schemeClr val="tx1"/>
                </a:solidFill>
              </a:rPr>
              <a:t>p</a:t>
            </a:r>
            <a:r>
              <a:rPr lang="en-GB" dirty="0" err="1" smtClean="0"/>
              <a:t>k</a:t>
            </a:r>
            <a:r>
              <a:rPr lang="en-GB" dirty="0" smtClean="0"/>
              <a:t> + q = h </a:t>
            </a:r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88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copy each question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Q1: Make </a:t>
            </a:r>
            <a:r>
              <a:rPr lang="en-GB" dirty="0" err="1" smtClean="0">
                <a:solidFill>
                  <a:srgbClr val="FFFFFF"/>
                </a:solidFill>
              </a:rPr>
              <a:t>p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 of this equation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331640" y="2996952"/>
            <a:ext cx="6553200" cy="3168352"/>
            <a:chOff x="1331640" y="2996952"/>
            <a:chExt cx="6553200" cy="3168352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1331640" y="2996952"/>
              <a:ext cx="64008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err="1" smtClean="0">
                  <a:solidFill>
                    <a:srgbClr val="FFFF00"/>
                  </a:solidFill>
                </a:rPr>
                <a:t>p</a:t>
              </a:r>
              <a:r>
                <a:rPr lang="en-GB" dirty="0" err="1" smtClean="0"/>
                <a:t>k</a:t>
              </a:r>
              <a:r>
                <a:rPr lang="en-GB" dirty="0" smtClean="0"/>
                <a:t> + q = h </a:t>
              </a:r>
              <a:endParaRPr lang="en-GB" dirty="0"/>
            </a:p>
          </p:txBody>
        </p:sp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1331640" y="3933056"/>
              <a:ext cx="64008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err="1" smtClean="0">
                  <a:solidFill>
                    <a:srgbClr val="FFFF00"/>
                  </a:solidFill>
                </a:rPr>
                <a:t>p</a:t>
              </a:r>
              <a:r>
                <a:rPr lang="en-GB" dirty="0" err="1" smtClean="0"/>
                <a:t>k</a:t>
              </a:r>
              <a:r>
                <a:rPr lang="en-GB" dirty="0" smtClean="0"/>
                <a:t>  = h - q </a:t>
              </a:r>
              <a:endParaRPr lang="en-GB" dirty="0"/>
            </a:p>
          </p:txBody>
        </p:sp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1484040" y="5013176"/>
              <a:ext cx="6400800" cy="11521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>
                  <a:solidFill>
                    <a:srgbClr val="FFFF00"/>
                  </a:solidFill>
                </a:rPr>
                <a:t>p</a:t>
              </a:r>
              <a:r>
                <a:rPr lang="en-GB" dirty="0" smtClean="0"/>
                <a:t>  =   </a:t>
              </a:r>
              <a:r>
                <a:rPr lang="en-GB" u="sng" dirty="0" smtClean="0"/>
                <a:t>h – q</a:t>
              </a:r>
            </a:p>
            <a:p>
              <a:r>
                <a:rPr lang="en-GB" dirty="0"/>
                <a:t> </a:t>
              </a:r>
              <a:r>
                <a:rPr lang="en-GB" dirty="0" smtClean="0"/>
                <a:t>        k  </a:t>
              </a:r>
              <a:endParaRPr lang="en-GB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705600" y="3581400"/>
            <a:ext cx="1752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Method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sz="2000" dirty="0" err="1" smtClean="0"/>
              <a:t>q</a:t>
            </a:r>
            <a:r>
              <a:rPr lang="en-US" sz="2000" dirty="0" smtClean="0"/>
              <a:t> both sides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divide both sides by </a:t>
            </a:r>
            <a:r>
              <a:rPr lang="en-US" sz="2000" dirty="0" err="1" smtClean="0"/>
              <a:t>k</a:t>
            </a:r>
            <a:endParaRPr lang="en-US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88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Q2: Make </a:t>
            </a:r>
            <a:r>
              <a:rPr lang="en-GB" dirty="0" smtClean="0">
                <a:solidFill>
                  <a:srgbClr val="FFFFFF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 of this equation</a:t>
            </a:r>
          </a:p>
          <a:p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299695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2a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= u +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FFFF"/>
                </a:solidFill>
              </a:rPr>
              <a:t>3a 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40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Q2: Make </a:t>
            </a:r>
            <a:r>
              <a:rPr lang="en-GB" dirty="0" smtClean="0">
                <a:solidFill>
                  <a:srgbClr val="FFFFFF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 of this equation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1331640" y="2996952"/>
            <a:ext cx="6897960" cy="1251377"/>
            <a:chOff x="1331640" y="2996952"/>
            <a:chExt cx="6897960" cy="1251377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1331640" y="2996952"/>
              <a:ext cx="64008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>
                  <a:solidFill>
                    <a:schemeClr val="tx1"/>
                  </a:solidFill>
                </a:rPr>
                <a:t>2</a:t>
              </a:r>
              <a:r>
                <a:rPr lang="en-GB" dirty="0" smtClean="0">
                  <a:solidFill>
                    <a:srgbClr val="FFFF00"/>
                  </a:solidFill>
                </a:rPr>
                <a:t>a</a:t>
              </a:r>
              <a:r>
                <a:rPr lang="en-GB" dirty="0" smtClean="0">
                  <a:solidFill>
                    <a:srgbClr val="FF0000"/>
                  </a:solidFill>
                </a:rPr>
                <a:t> </a:t>
              </a:r>
              <a:r>
                <a:rPr lang="en-GB" dirty="0" smtClean="0"/>
                <a:t>= u +</a:t>
              </a:r>
              <a:r>
                <a:rPr lang="en-GB" dirty="0" smtClean="0">
                  <a:solidFill>
                    <a:srgbClr val="FF0000"/>
                  </a:solidFill>
                </a:rPr>
                <a:t> </a:t>
              </a:r>
              <a:r>
                <a:rPr lang="en-GB" dirty="0" smtClean="0">
                  <a:solidFill>
                    <a:srgbClr val="FFFFFF"/>
                  </a:solidFill>
                </a:rPr>
                <a:t>3</a:t>
              </a:r>
              <a:r>
                <a:rPr lang="en-GB" dirty="0" smtClean="0">
                  <a:solidFill>
                    <a:srgbClr val="FFFF00"/>
                  </a:solidFill>
                </a:rPr>
                <a:t>a</a:t>
              </a:r>
              <a:r>
                <a:rPr lang="en-GB" dirty="0" smtClean="0">
                  <a:solidFill>
                    <a:srgbClr val="FFFFFF"/>
                  </a:solidFill>
                </a:rPr>
                <a:t> </a:t>
              </a:r>
              <a:endParaRPr lang="en-GB" dirty="0">
                <a:solidFill>
                  <a:srgbClr val="FFFFFF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953000" y="3048000"/>
              <a:ext cx="533400" cy="609600"/>
            </a:xfrm>
            <a:prstGeom prst="ellipse">
              <a:avLst/>
            </a:prstGeom>
            <a:solidFill>
              <a:srgbClr val="FF6600">
                <a:alpha val="49000"/>
              </a:srgbClr>
            </a:solidFill>
            <a:ln>
              <a:solidFill>
                <a:schemeClr val="accent1">
                  <a:shade val="95000"/>
                  <a:satMod val="10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00800" y="3048000"/>
              <a:ext cx="1828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Leave largest a where it is and move the others to that side</a:t>
              </a:r>
              <a:endParaRPr lang="en-US" dirty="0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40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Q2: Make </a:t>
            </a:r>
            <a:r>
              <a:rPr lang="en-GB" dirty="0" smtClean="0">
                <a:solidFill>
                  <a:srgbClr val="FFFFFF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 of this equation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1331640" y="2819400"/>
            <a:ext cx="6897960" cy="1428929"/>
            <a:chOff x="1331640" y="2819400"/>
            <a:chExt cx="6897960" cy="1428929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1331640" y="2996952"/>
              <a:ext cx="64008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>
                  <a:solidFill>
                    <a:schemeClr val="tx1"/>
                  </a:solidFill>
                </a:rPr>
                <a:t>2</a:t>
              </a:r>
              <a:r>
                <a:rPr lang="en-GB" dirty="0" smtClean="0">
                  <a:solidFill>
                    <a:srgbClr val="FFFF00"/>
                  </a:solidFill>
                </a:rPr>
                <a:t>a</a:t>
              </a:r>
              <a:r>
                <a:rPr lang="en-GB" dirty="0" smtClean="0">
                  <a:solidFill>
                    <a:srgbClr val="FF0000"/>
                  </a:solidFill>
                </a:rPr>
                <a:t> </a:t>
              </a:r>
              <a:r>
                <a:rPr lang="en-GB" dirty="0" smtClean="0"/>
                <a:t>= u +</a:t>
              </a:r>
              <a:r>
                <a:rPr lang="en-GB" dirty="0" smtClean="0">
                  <a:solidFill>
                    <a:srgbClr val="FF0000"/>
                  </a:solidFill>
                </a:rPr>
                <a:t> </a:t>
              </a:r>
              <a:r>
                <a:rPr lang="en-GB" dirty="0" smtClean="0">
                  <a:solidFill>
                    <a:srgbClr val="FFFFFF"/>
                  </a:solidFill>
                </a:rPr>
                <a:t>3</a:t>
              </a:r>
              <a:r>
                <a:rPr lang="en-GB" dirty="0" smtClean="0">
                  <a:solidFill>
                    <a:srgbClr val="FFFF00"/>
                  </a:solidFill>
                </a:rPr>
                <a:t>a</a:t>
              </a:r>
              <a:r>
                <a:rPr lang="en-GB" dirty="0" smtClean="0">
                  <a:solidFill>
                    <a:srgbClr val="FFFFFF"/>
                  </a:solidFill>
                </a:rPr>
                <a:t> </a:t>
              </a:r>
              <a:endParaRPr lang="en-GB" dirty="0">
                <a:solidFill>
                  <a:srgbClr val="FFFFFF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953000" y="3048000"/>
              <a:ext cx="533400" cy="609600"/>
            </a:xfrm>
            <a:prstGeom prst="ellipse">
              <a:avLst/>
            </a:prstGeom>
            <a:solidFill>
              <a:srgbClr val="FF6600">
                <a:alpha val="49000"/>
              </a:srgbClr>
            </a:solidFill>
            <a:ln>
              <a:solidFill>
                <a:schemeClr val="accent1">
                  <a:shade val="95000"/>
                  <a:satMod val="10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00800" y="3048000"/>
              <a:ext cx="1828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Leave largest a where it is and move the others to that side</a:t>
              </a:r>
              <a:endParaRPr lang="en-US" dirty="0"/>
            </a:p>
          </p:txBody>
        </p:sp>
        <p:sp>
          <p:nvSpPr>
            <p:cNvPr id="9" name="U-Turn Arrow 8"/>
            <p:cNvSpPr/>
            <p:nvPr/>
          </p:nvSpPr>
          <p:spPr>
            <a:xfrm>
              <a:off x="3886200" y="2819400"/>
              <a:ext cx="1981200" cy="304800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40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Q2: Make </a:t>
            </a:r>
            <a:r>
              <a:rPr lang="en-GB" dirty="0" smtClean="0">
                <a:solidFill>
                  <a:srgbClr val="FFFFFF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 of this equation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752600" y="2819400"/>
            <a:ext cx="6477000" cy="874931"/>
            <a:chOff x="1752600" y="2819400"/>
            <a:chExt cx="6477000" cy="874931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1752600" y="2996952"/>
              <a:ext cx="64008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 0 = u +</a:t>
              </a:r>
              <a:r>
                <a:rPr lang="en-GB" dirty="0" smtClean="0">
                  <a:solidFill>
                    <a:srgbClr val="FF0000"/>
                  </a:solidFill>
                </a:rPr>
                <a:t> </a:t>
              </a:r>
              <a:r>
                <a:rPr lang="en-GB" dirty="0" smtClean="0">
                  <a:solidFill>
                    <a:srgbClr val="FFFFFF"/>
                  </a:solidFill>
                </a:rPr>
                <a:t>3</a:t>
              </a:r>
              <a:r>
                <a:rPr lang="en-GB" dirty="0" smtClean="0">
                  <a:solidFill>
                    <a:srgbClr val="FFFF00"/>
                  </a:solidFill>
                </a:rPr>
                <a:t>a - </a:t>
              </a:r>
              <a:r>
                <a:rPr lang="en-GB" dirty="0" smtClean="0">
                  <a:solidFill>
                    <a:schemeClr val="tx1"/>
                  </a:solidFill>
                </a:rPr>
                <a:t>2</a:t>
              </a:r>
              <a:r>
                <a:rPr lang="en-GB" dirty="0" smtClean="0">
                  <a:solidFill>
                    <a:srgbClr val="FFFF00"/>
                  </a:solidFill>
                </a:rPr>
                <a:t>a</a:t>
              </a:r>
              <a:r>
                <a:rPr lang="en-GB" dirty="0" smtClean="0">
                  <a:solidFill>
                    <a:srgbClr val="FFFFFF"/>
                  </a:solidFill>
                </a:rPr>
                <a:t> </a:t>
              </a:r>
              <a:endParaRPr lang="en-GB" dirty="0">
                <a:solidFill>
                  <a:srgbClr val="FFFFFF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953000" y="3048000"/>
              <a:ext cx="533400" cy="609600"/>
            </a:xfrm>
            <a:prstGeom prst="ellipse">
              <a:avLst/>
            </a:prstGeom>
            <a:solidFill>
              <a:srgbClr val="FF6600">
                <a:alpha val="49000"/>
              </a:srgbClr>
            </a:solidFill>
            <a:ln>
              <a:solidFill>
                <a:schemeClr val="accent1">
                  <a:shade val="95000"/>
                  <a:satMod val="10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00800" y="30480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Change side</a:t>
              </a:r>
            </a:p>
            <a:p>
              <a:r>
                <a:rPr lang="en-US" dirty="0" smtClean="0"/>
                <a:t>Change sign</a:t>
              </a:r>
              <a:endParaRPr lang="en-US" dirty="0"/>
            </a:p>
          </p:txBody>
        </p:sp>
        <p:sp>
          <p:nvSpPr>
            <p:cNvPr id="8" name="U-Turn Arrow 7"/>
            <p:cNvSpPr/>
            <p:nvPr/>
          </p:nvSpPr>
          <p:spPr>
            <a:xfrm>
              <a:off x="3886200" y="2819400"/>
              <a:ext cx="1981200" cy="304800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40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Q2: Make </a:t>
            </a:r>
            <a:r>
              <a:rPr lang="en-GB" dirty="0" smtClean="0">
                <a:solidFill>
                  <a:srgbClr val="FFFFFF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 of this equation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1295400" y="2819400"/>
            <a:ext cx="6934200" cy="2410599"/>
            <a:chOff x="1295400" y="2819400"/>
            <a:chExt cx="6934200" cy="2410599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1752600" y="2996952"/>
              <a:ext cx="64008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 0 = u +</a:t>
              </a:r>
              <a:r>
                <a:rPr lang="en-GB" dirty="0" smtClean="0">
                  <a:solidFill>
                    <a:srgbClr val="FF0000"/>
                  </a:solidFill>
                </a:rPr>
                <a:t> </a:t>
              </a:r>
              <a:r>
                <a:rPr lang="en-GB" dirty="0" smtClean="0">
                  <a:solidFill>
                    <a:srgbClr val="FFFFFF"/>
                  </a:solidFill>
                </a:rPr>
                <a:t>3</a:t>
              </a:r>
              <a:r>
                <a:rPr lang="en-GB" dirty="0" smtClean="0">
                  <a:solidFill>
                    <a:srgbClr val="FFFF00"/>
                  </a:solidFill>
                </a:rPr>
                <a:t>a - </a:t>
              </a:r>
              <a:r>
                <a:rPr lang="en-GB" dirty="0" smtClean="0">
                  <a:solidFill>
                    <a:schemeClr val="tx1"/>
                  </a:solidFill>
                </a:rPr>
                <a:t>2</a:t>
              </a:r>
              <a:r>
                <a:rPr lang="en-GB" dirty="0" smtClean="0">
                  <a:solidFill>
                    <a:srgbClr val="FFFF00"/>
                  </a:solidFill>
                </a:rPr>
                <a:t>a</a:t>
              </a:r>
              <a:r>
                <a:rPr lang="en-GB" dirty="0" smtClean="0">
                  <a:solidFill>
                    <a:srgbClr val="FFFFFF"/>
                  </a:solidFill>
                </a:rPr>
                <a:t> </a:t>
              </a:r>
              <a:endParaRPr lang="en-GB" dirty="0">
                <a:solidFill>
                  <a:srgbClr val="FFFFFF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00800" y="3863472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Simplify the </a:t>
              </a:r>
              <a:r>
                <a:rPr lang="en-US" dirty="0" err="1" smtClean="0"/>
                <a:t>a’s</a:t>
              </a:r>
              <a:endParaRPr lang="en-US" dirty="0"/>
            </a:p>
          </p:txBody>
        </p:sp>
        <p:sp>
          <p:nvSpPr>
            <p:cNvPr id="8" name="U-Turn Arrow 7"/>
            <p:cNvSpPr/>
            <p:nvPr/>
          </p:nvSpPr>
          <p:spPr>
            <a:xfrm>
              <a:off x="3886200" y="2819400"/>
              <a:ext cx="1981200" cy="304800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1295400" y="3695328"/>
              <a:ext cx="64008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0 = </a:t>
              </a:r>
              <a:r>
                <a:rPr lang="en-GB" dirty="0" err="1" smtClean="0"/>
                <a:t>u</a:t>
              </a:r>
              <a:r>
                <a:rPr lang="en-GB" dirty="0" smtClean="0"/>
                <a:t> +</a:t>
              </a:r>
              <a:r>
                <a:rPr lang="en-GB" dirty="0" smtClean="0">
                  <a:solidFill>
                    <a:srgbClr val="FF0000"/>
                  </a:solidFill>
                </a:rPr>
                <a:t> </a:t>
              </a:r>
              <a:r>
                <a:rPr lang="en-GB" dirty="0" smtClean="0">
                  <a:solidFill>
                    <a:srgbClr val="FFFF00"/>
                  </a:solidFill>
                </a:rPr>
                <a:t>a</a:t>
              </a:r>
              <a:r>
                <a:rPr lang="en-GB" dirty="0" smtClean="0">
                  <a:solidFill>
                    <a:srgbClr val="FFFFFF"/>
                  </a:solidFill>
                </a:rPr>
                <a:t> </a:t>
              </a:r>
              <a:endParaRPr lang="en-GB" dirty="0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00800" y="4583668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Subtract </a:t>
              </a:r>
              <a:r>
                <a:rPr lang="en-US" dirty="0" err="1" smtClean="0"/>
                <a:t>u</a:t>
              </a:r>
              <a:r>
                <a:rPr lang="en-US" dirty="0" smtClean="0"/>
                <a:t> from both sides</a:t>
              </a:r>
              <a:endParaRPr lang="en-US" dirty="0"/>
            </a:p>
          </p:txBody>
        </p:sp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1295400" y="4381128"/>
              <a:ext cx="64008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0 - </a:t>
              </a:r>
              <a:r>
                <a:rPr lang="en-GB" dirty="0" err="1" smtClean="0"/>
                <a:t>u</a:t>
              </a:r>
              <a:r>
                <a:rPr lang="en-GB" dirty="0" smtClean="0"/>
                <a:t>= </a:t>
              </a:r>
              <a:r>
                <a:rPr lang="en-GB" dirty="0" err="1" smtClean="0"/>
                <a:t>u</a:t>
              </a:r>
              <a:r>
                <a:rPr lang="en-GB" dirty="0" smtClean="0"/>
                <a:t> </a:t>
              </a:r>
              <a:r>
                <a:rPr lang="en-US" dirty="0" smtClean="0"/>
                <a:t>–</a:t>
              </a:r>
              <a:r>
                <a:rPr lang="en-GB" dirty="0" err="1" smtClean="0"/>
                <a:t>u</a:t>
              </a:r>
              <a:r>
                <a:rPr lang="en-GB" dirty="0" smtClean="0"/>
                <a:t> +</a:t>
              </a:r>
              <a:r>
                <a:rPr lang="en-GB" dirty="0" smtClean="0">
                  <a:solidFill>
                    <a:srgbClr val="FF0000"/>
                  </a:solidFill>
                </a:rPr>
                <a:t> </a:t>
              </a:r>
              <a:r>
                <a:rPr lang="en-GB" dirty="0" smtClean="0">
                  <a:solidFill>
                    <a:srgbClr val="FFFF00"/>
                  </a:solidFill>
                </a:rPr>
                <a:t>a</a:t>
              </a:r>
              <a:r>
                <a:rPr lang="en-GB" dirty="0" smtClean="0">
                  <a:solidFill>
                    <a:srgbClr val="FFFFFF"/>
                  </a:solidFill>
                </a:rPr>
                <a:t> </a:t>
              </a:r>
              <a:endParaRPr lang="en-GB" dirty="0">
                <a:solidFill>
                  <a:srgbClr val="FFFFFF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5400000">
              <a:off x="4305300" y="4610100"/>
              <a:ext cx="381000" cy="152400"/>
            </a:xfrm>
            <a:prstGeom prst="line">
              <a:avLst/>
            </a:prstGeom>
            <a:ln w="57150" cap="flat" cmpd="sng" algn="ctr">
              <a:solidFill>
                <a:srgbClr val="FF00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762500" y="4610100"/>
              <a:ext cx="381000" cy="152400"/>
            </a:xfrm>
            <a:prstGeom prst="line">
              <a:avLst/>
            </a:prstGeom>
            <a:ln w="57150" cap="flat" cmpd="sng" algn="ctr">
              <a:solidFill>
                <a:srgbClr val="FF00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40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Changing the subject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i="1" dirty="0" smtClean="0">
                <a:solidFill>
                  <a:srgbClr val="FFFF00"/>
                </a:solidFill>
              </a:rPr>
              <a:t>x</a:t>
            </a:r>
            <a:r>
              <a:rPr lang="en-GB" dirty="0" smtClean="0"/>
              <a:t> the subject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3276600"/>
            <a:ext cx="52523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 err="1" smtClean="0">
                <a:solidFill>
                  <a:schemeClr val="tx1"/>
                </a:solidFill>
              </a:rPr>
              <a:t>x</a:t>
            </a:r>
            <a:r>
              <a:rPr lang="en-GB" dirty="0" smtClean="0"/>
              <a:t> </a:t>
            </a:r>
            <a:r>
              <a:rPr lang="en-US" dirty="0" smtClean="0"/>
              <a:t>–</a:t>
            </a:r>
            <a:r>
              <a:rPr lang="en-GB" dirty="0" smtClean="0"/>
              <a:t> </a:t>
            </a:r>
            <a:r>
              <a:rPr lang="en-GB" i="1" dirty="0" err="1" smtClean="0"/>
              <a:t>y</a:t>
            </a:r>
            <a:r>
              <a:rPr lang="en-GB" dirty="0" smtClean="0"/>
              <a:t> + 7 = 0</a:t>
            </a:r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Q2: Make </a:t>
            </a:r>
            <a:r>
              <a:rPr lang="en-GB" dirty="0" smtClean="0">
                <a:solidFill>
                  <a:srgbClr val="FFFFFF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subject of this equation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4047" y="407707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</a:t>
            </a:r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1295400" y="2819400"/>
            <a:ext cx="6934200" cy="2819400"/>
            <a:chOff x="1295400" y="2819400"/>
            <a:chExt cx="6934200" cy="2819400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1752600" y="2996952"/>
              <a:ext cx="64008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 0 = u +</a:t>
              </a:r>
              <a:r>
                <a:rPr lang="en-GB" dirty="0" smtClean="0">
                  <a:solidFill>
                    <a:srgbClr val="FF0000"/>
                  </a:solidFill>
                </a:rPr>
                <a:t> </a:t>
              </a:r>
              <a:r>
                <a:rPr lang="en-GB" dirty="0" smtClean="0">
                  <a:solidFill>
                    <a:srgbClr val="FFFFFF"/>
                  </a:solidFill>
                </a:rPr>
                <a:t>3</a:t>
              </a:r>
              <a:r>
                <a:rPr lang="en-GB" dirty="0" smtClean="0">
                  <a:solidFill>
                    <a:srgbClr val="FFFF00"/>
                  </a:solidFill>
                </a:rPr>
                <a:t>a - </a:t>
              </a:r>
              <a:r>
                <a:rPr lang="en-GB" dirty="0" smtClean="0">
                  <a:solidFill>
                    <a:schemeClr val="tx1"/>
                  </a:solidFill>
                </a:rPr>
                <a:t>2</a:t>
              </a:r>
              <a:r>
                <a:rPr lang="en-GB" dirty="0" smtClean="0">
                  <a:solidFill>
                    <a:srgbClr val="FFFF00"/>
                  </a:solidFill>
                </a:rPr>
                <a:t>a</a:t>
              </a:r>
              <a:r>
                <a:rPr lang="en-GB" dirty="0" smtClean="0">
                  <a:solidFill>
                    <a:srgbClr val="FFFFFF"/>
                  </a:solidFill>
                </a:rPr>
                <a:t> </a:t>
              </a:r>
              <a:endParaRPr lang="en-GB" dirty="0">
                <a:solidFill>
                  <a:srgbClr val="FFFFFF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00800" y="3863472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Simplify the </a:t>
              </a:r>
              <a:r>
                <a:rPr lang="en-US" dirty="0" err="1" smtClean="0"/>
                <a:t>a’s</a:t>
              </a:r>
              <a:endParaRPr lang="en-US" dirty="0"/>
            </a:p>
          </p:txBody>
        </p:sp>
        <p:sp>
          <p:nvSpPr>
            <p:cNvPr id="8" name="U-Turn Arrow 7"/>
            <p:cNvSpPr/>
            <p:nvPr/>
          </p:nvSpPr>
          <p:spPr>
            <a:xfrm>
              <a:off x="3886200" y="2819400"/>
              <a:ext cx="1981200" cy="304800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1295400" y="3695328"/>
              <a:ext cx="64008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0 = </a:t>
              </a:r>
              <a:r>
                <a:rPr lang="en-GB" dirty="0" err="1" smtClean="0"/>
                <a:t>u</a:t>
              </a:r>
              <a:r>
                <a:rPr lang="en-GB" dirty="0" smtClean="0"/>
                <a:t> +</a:t>
              </a:r>
              <a:r>
                <a:rPr lang="en-GB" dirty="0" smtClean="0">
                  <a:solidFill>
                    <a:srgbClr val="FF0000"/>
                  </a:solidFill>
                </a:rPr>
                <a:t> </a:t>
              </a:r>
              <a:r>
                <a:rPr lang="en-GB" dirty="0" smtClean="0">
                  <a:solidFill>
                    <a:srgbClr val="FFFF00"/>
                  </a:solidFill>
                </a:rPr>
                <a:t>a</a:t>
              </a:r>
              <a:r>
                <a:rPr lang="en-GB" dirty="0" smtClean="0">
                  <a:solidFill>
                    <a:srgbClr val="FFFFFF"/>
                  </a:solidFill>
                </a:rPr>
                <a:t> </a:t>
              </a:r>
              <a:endParaRPr lang="en-GB" dirty="0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00800" y="5269468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answer</a:t>
              </a:r>
            </a:p>
          </p:txBody>
        </p:sp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1295400" y="4381128"/>
              <a:ext cx="64008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0 - </a:t>
              </a:r>
              <a:r>
                <a:rPr lang="en-GB" dirty="0" err="1" smtClean="0"/>
                <a:t>u</a:t>
              </a:r>
              <a:r>
                <a:rPr lang="en-GB" dirty="0" smtClean="0"/>
                <a:t>= </a:t>
              </a:r>
              <a:r>
                <a:rPr lang="en-GB" dirty="0" err="1" smtClean="0"/>
                <a:t>u</a:t>
              </a:r>
              <a:r>
                <a:rPr lang="en-GB" dirty="0" smtClean="0"/>
                <a:t> </a:t>
              </a:r>
              <a:r>
                <a:rPr lang="en-US" dirty="0" smtClean="0"/>
                <a:t>–</a:t>
              </a:r>
              <a:r>
                <a:rPr lang="en-GB" dirty="0" err="1" smtClean="0"/>
                <a:t>u</a:t>
              </a:r>
              <a:r>
                <a:rPr lang="en-GB" dirty="0" smtClean="0"/>
                <a:t> +</a:t>
              </a:r>
              <a:r>
                <a:rPr lang="en-GB" dirty="0" smtClean="0">
                  <a:solidFill>
                    <a:srgbClr val="FF0000"/>
                  </a:solidFill>
                </a:rPr>
                <a:t> </a:t>
              </a:r>
              <a:r>
                <a:rPr lang="en-GB" dirty="0" smtClean="0">
                  <a:solidFill>
                    <a:srgbClr val="FFFF00"/>
                  </a:solidFill>
                </a:rPr>
                <a:t>a</a:t>
              </a:r>
              <a:r>
                <a:rPr lang="en-GB" dirty="0" smtClean="0">
                  <a:solidFill>
                    <a:srgbClr val="FFFFFF"/>
                  </a:solidFill>
                </a:rPr>
                <a:t> </a:t>
              </a:r>
              <a:endParaRPr lang="en-GB" dirty="0">
                <a:solidFill>
                  <a:srgbClr val="FFFFFF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5400000">
              <a:off x="4305300" y="4610100"/>
              <a:ext cx="381000" cy="152400"/>
            </a:xfrm>
            <a:prstGeom prst="line">
              <a:avLst/>
            </a:prstGeom>
            <a:ln w="57150" cap="flat" cmpd="sng" algn="ctr">
              <a:solidFill>
                <a:srgbClr val="FF00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762500" y="4610100"/>
              <a:ext cx="381000" cy="152400"/>
            </a:xfrm>
            <a:prstGeom prst="line">
              <a:avLst/>
            </a:prstGeom>
            <a:ln w="57150" cap="flat" cmpd="sng" algn="ctr">
              <a:solidFill>
                <a:srgbClr val="FF00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Subtitle 2"/>
          <p:cNvSpPr txBox="1">
            <a:spLocks/>
          </p:cNvSpPr>
          <p:nvPr/>
        </p:nvSpPr>
        <p:spPr>
          <a:xfrm>
            <a:off x="762000" y="5105400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- </a:t>
            </a:r>
            <a:r>
              <a:rPr lang="en-GB" dirty="0" err="1" smtClean="0"/>
              <a:t>u</a:t>
            </a:r>
            <a:r>
              <a:rPr lang="en-GB" dirty="0" smtClean="0"/>
              <a:t> =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a</a:t>
            </a:r>
            <a:r>
              <a:rPr lang="en-GB" dirty="0" smtClean="0">
                <a:solidFill>
                  <a:srgbClr val="FFFFFF"/>
                </a:solidFill>
              </a:rPr>
              <a:t> 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40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GB" dirty="0" smtClean="0"/>
              <a:t>Now your turn, try these questions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378296" y="914400"/>
            <a:ext cx="8370168" cy="5448672"/>
            <a:chOff x="378296" y="914400"/>
            <a:chExt cx="8370168" cy="5448672"/>
          </a:xfrm>
        </p:grpSpPr>
        <p:sp>
          <p:nvSpPr>
            <p:cNvPr id="4" name="TextBox 3"/>
            <p:cNvSpPr txBox="1"/>
            <p:nvPr/>
          </p:nvSpPr>
          <p:spPr>
            <a:xfrm>
              <a:off x="683568" y="914400"/>
              <a:ext cx="7560840" cy="954107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The letter that appears in </a:t>
              </a:r>
              <a:r>
                <a:rPr lang="en-GB" sz="2800" dirty="0" smtClean="0">
                  <a:solidFill>
                    <a:srgbClr val="FFFF00"/>
                  </a:solidFill>
                </a:rPr>
                <a:t>yellow</a:t>
              </a:r>
              <a:r>
                <a:rPr lang="en-GB" sz="2800" dirty="0" smtClean="0"/>
                <a:t> make the subject</a:t>
              </a:r>
            </a:p>
            <a:p>
              <a:pPr algn="ctr"/>
              <a:r>
                <a:rPr lang="en-GB" sz="2800" dirty="0" smtClean="0"/>
                <a:t>Copy each question!</a:t>
              </a:r>
              <a:endParaRPr lang="en-GB" sz="2800" dirty="0"/>
            </a:p>
          </p:txBody>
        </p:sp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682436" y="1826795"/>
              <a:ext cx="2376264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>
                  <a:solidFill>
                    <a:schemeClr val="tx1"/>
                  </a:solidFill>
                </a:rPr>
                <a:t>1. </a:t>
              </a:r>
              <a:r>
                <a:rPr lang="en-GB" dirty="0" err="1" smtClean="0"/>
                <a:t>t</a:t>
              </a:r>
              <a:r>
                <a:rPr lang="en-GB" dirty="0" smtClean="0"/>
                <a:t>= u +</a:t>
              </a:r>
              <a:r>
                <a:rPr lang="en-GB" dirty="0" smtClean="0">
                  <a:solidFill>
                    <a:srgbClr val="FF0000"/>
                  </a:solidFill>
                </a:rPr>
                <a:t> </a:t>
              </a:r>
              <a:r>
                <a:rPr lang="en-GB" i="1" dirty="0" err="1" smtClean="0">
                  <a:solidFill>
                    <a:srgbClr val="FFFF00"/>
                  </a:solidFill>
                </a:rPr>
                <a:t>x</a:t>
              </a:r>
              <a:r>
                <a:rPr lang="en-GB" dirty="0" err="1" smtClean="0"/>
                <a:t>p</a:t>
              </a:r>
              <a:r>
                <a:rPr lang="en-GB" dirty="0" smtClean="0"/>
                <a:t> </a:t>
              </a:r>
              <a:endParaRPr lang="en-GB" dirty="0"/>
            </a:p>
          </p:txBody>
        </p:sp>
        <p:sp>
          <p:nvSpPr>
            <p:cNvPr id="6" name="Subtitle 2"/>
            <p:cNvSpPr txBox="1">
              <a:spLocks/>
            </p:cNvSpPr>
            <p:nvPr/>
          </p:nvSpPr>
          <p:spPr>
            <a:xfrm>
              <a:off x="693377" y="2780928"/>
              <a:ext cx="2444316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>
                  <a:solidFill>
                    <a:schemeClr val="tx1"/>
                  </a:solidFill>
                </a:rPr>
                <a:t>2.</a:t>
              </a:r>
              <a:r>
                <a:rPr lang="en-GB" dirty="0" smtClean="0">
                  <a:solidFill>
                    <a:schemeClr val="tx1"/>
                  </a:solidFill>
                </a:rPr>
                <a:t> </a:t>
              </a:r>
              <a:r>
                <a:rPr lang="en-GB" i="1" dirty="0" err="1" smtClean="0">
                  <a:solidFill>
                    <a:srgbClr val="FFFF00"/>
                  </a:solidFill>
                </a:rPr>
                <a:t>y</a:t>
              </a:r>
              <a:r>
                <a:rPr lang="en-GB" dirty="0" err="1" smtClean="0"/>
                <a:t>k</a:t>
              </a:r>
              <a:r>
                <a:rPr lang="en-GB" dirty="0" smtClean="0"/>
                <a:t> </a:t>
              </a:r>
              <a:r>
                <a:rPr lang="en-GB" dirty="0" smtClean="0"/>
                <a:t>+ a = h </a:t>
              </a:r>
              <a:endParaRPr lang="en-GB" dirty="0"/>
            </a:p>
          </p:txBody>
        </p:sp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685800" y="3619128"/>
              <a:ext cx="3198618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>
                  <a:solidFill>
                    <a:schemeClr val="tx1"/>
                  </a:solidFill>
                </a:rPr>
                <a:t>3. </a:t>
              </a:r>
              <a:r>
                <a:rPr lang="en-GB" dirty="0" err="1" smtClean="0">
                  <a:solidFill>
                    <a:srgbClr val="FFFF00"/>
                  </a:solidFill>
                </a:rPr>
                <a:t>m</a:t>
              </a:r>
              <a:r>
                <a:rPr lang="en-GB" dirty="0" smtClean="0">
                  <a:solidFill>
                    <a:srgbClr val="FF0000"/>
                  </a:solidFill>
                </a:rPr>
                <a:t> </a:t>
              </a:r>
              <a:r>
                <a:rPr lang="en-GB" dirty="0" smtClean="0"/>
                <a:t>= y +</a:t>
              </a:r>
              <a:r>
                <a:rPr lang="en-GB" dirty="0" smtClean="0">
                  <a:solidFill>
                    <a:srgbClr val="FF0000"/>
                  </a:solidFill>
                </a:rPr>
                <a:t> </a:t>
              </a:r>
              <a:r>
                <a:rPr lang="en-GB" dirty="0" err="1" smtClean="0"/>
                <a:t>t</a:t>
              </a:r>
              <a:r>
                <a:rPr lang="en-GB" dirty="0" smtClean="0"/>
                <a:t> </a:t>
              </a:r>
              <a:r>
                <a:rPr lang="en-US" dirty="0" smtClean="0"/>
                <a:t>–</a:t>
              </a:r>
              <a:r>
                <a:rPr lang="en-GB" dirty="0" smtClean="0"/>
                <a:t> 2</a:t>
              </a:r>
              <a:r>
                <a:rPr lang="en-GB" dirty="0" smtClean="0">
                  <a:solidFill>
                    <a:srgbClr val="FFFF00"/>
                  </a:solidFill>
                </a:rPr>
                <a:t>m</a:t>
              </a:r>
              <a:r>
                <a:rPr lang="en-GB" dirty="0" smtClean="0"/>
                <a:t> </a:t>
              </a:r>
              <a:endParaRPr lang="en-GB" dirty="0"/>
            </a:p>
          </p:txBody>
        </p:sp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683568" y="4533528"/>
              <a:ext cx="2592288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GB" dirty="0" smtClean="0">
                  <a:solidFill>
                    <a:schemeClr val="tx1"/>
                  </a:solidFill>
                </a:rPr>
                <a:t>4. </a:t>
              </a:r>
              <a:r>
                <a:rPr lang="en-GB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h(x</a:t>
              </a:r>
              <a:r>
                <a:rPr lang="en-GB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+ </a:t>
              </a:r>
              <a:r>
                <a:rPr lang="en-GB" dirty="0" smtClean="0">
                  <a:solidFill>
                    <a:srgbClr val="FFFF00"/>
                  </a:solidFill>
                </a:rPr>
                <a:t>p</a:t>
              </a:r>
              <a:r>
                <a:rPr lang="en-GB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) = </a:t>
              </a:r>
              <a:r>
                <a:rPr lang="en-GB" dirty="0" smtClean="0">
                  <a:solidFill>
                    <a:srgbClr val="FFFF00"/>
                  </a:solidFill>
                </a:rPr>
                <a:t>p</a:t>
              </a:r>
              <a:r>
                <a:rPr lang="en-GB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5638800" y="5715000"/>
              <a:ext cx="2944416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n(x</a:t>
              </a:r>
              <a:r>
                <a:rPr lang="en-GB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GB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-</a:t>
              </a:r>
              <a:r>
                <a:rPr lang="en-GB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GB" dirty="0" smtClean="0">
                  <a:solidFill>
                    <a:srgbClr val="FFFF00"/>
                  </a:solidFill>
                </a:rPr>
                <a:t>a</a:t>
              </a:r>
              <a:r>
                <a:rPr lang="en-GB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) </a:t>
              </a:r>
              <a:r>
                <a:rPr lang="en-GB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=</a:t>
              </a:r>
              <a:r>
                <a:rPr lang="en-GB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GB" dirty="0" err="1" smtClean="0">
                  <a:solidFill>
                    <a:srgbClr val="FFFF00"/>
                  </a:solidFill>
                </a:rPr>
                <a:t>a</a:t>
              </a:r>
              <a:r>
                <a:rPr lang="en-GB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(</a:t>
              </a:r>
              <a:r>
                <a:rPr lang="en-GB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</a:t>
              </a:r>
              <a:r>
                <a:rPr lang="en-GB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– k)</a:t>
              </a:r>
              <a:r>
                <a:rPr lang="en-GB" dirty="0" smtClean="0">
                  <a:solidFill>
                    <a:schemeClr val="bg1"/>
                  </a:solidFill>
                </a:rPr>
                <a:t> 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378296" y="5562600"/>
              <a:ext cx="3736504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>
                  <a:solidFill>
                    <a:schemeClr val="tx1"/>
                  </a:solidFill>
                </a:rPr>
                <a:t>5. </a:t>
              </a:r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g</a:t>
              </a:r>
              <a:r>
                <a:rPr lang="en-GB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-</a:t>
              </a:r>
              <a:r>
                <a:rPr lang="en-GB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GB" i="1" dirty="0" err="1" smtClean="0">
                  <a:solidFill>
                    <a:srgbClr val="FFFF00"/>
                  </a:solidFill>
                </a:rPr>
                <a:t>x</a:t>
              </a:r>
              <a:r>
                <a:rPr lang="en-GB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GB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= 3(g +</a:t>
              </a:r>
              <a:r>
                <a:rPr lang="en-GB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GB" i="1" dirty="0" err="1" smtClean="0">
                  <a:solidFill>
                    <a:srgbClr val="FFFF00"/>
                  </a:solidFill>
                </a:rPr>
                <a:t>x</a:t>
              </a:r>
              <a:r>
                <a:rPr lang="en-GB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) </a:t>
              </a:r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48064" y="2514600"/>
              <a:ext cx="360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u="sng" dirty="0" smtClean="0"/>
                <a:t>Extension Questions</a:t>
              </a:r>
              <a:endParaRPr lang="en-GB" sz="2400" u="sng" dirty="0"/>
            </a:p>
          </p:txBody>
        </p:sp>
        <p:sp>
          <p:nvSpPr>
            <p:cNvPr id="14" name="Rectangle 3"/>
            <p:cNvSpPr txBox="1">
              <a:spLocks noChangeArrowheads="1"/>
            </p:cNvSpPr>
            <p:nvPr/>
          </p:nvSpPr>
          <p:spPr>
            <a:xfrm>
              <a:off x="5641776" y="3276600"/>
              <a:ext cx="2602632" cy="11080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Tx/>
                <a:buNone/>
              </a:pPr>
              <a:r>
                <a:rPr lang="en-GB" b="1" dirty="0" smtClean="0"/>
                <a:t> a = </a:t>
              </a:r>
              <a:r>
                <a:rPr lang="en-GB" b="1" i="1" dirty="0" smtClean="0">
                  <a:solidFill>
                    <a:srgbClr val="FFFF00"/>
                  </a:solidFill>
                </a:rPr>
                <a:t>x</a:t>
              </a:r>
              <a:r>
                <a:rPr lang="en-GB" b="1" dirty="0" smtClean="0"/>
                <a:t> + </a:t>
              </a:r>
              <a:r>
                <a:rPr lang="en-GB" b="1" u="sng" dirty="0" smtClean="0"/>
                <a:t>c</a:t>
              </a:r>
              <a:r>
                <a:rPr lang="en-GB" b="1" i="1" u="sng" dirty="0" smtClean="0">
                  <a:solidFill>
                    <a:srgbClr val="FFFF00"/>
                  </a:solidFill>
                </a:rPr>
                <a:t>x</a:t>
              </a:r>
            </a:p>
            <a:p>
              <a:pPr marL="0" indent="0">
                <a:buFontTx/>
                <a:buNone/>
              </a:pPr>
              <a:r>
                <a:rPr lang="en-GB" b="1" dirty="0"/>
                <a:t> </a:t>
              </a:r>
              <a:r>
                <a:rPr lang="en-GB" b="1" dirty="0" smtClean="0"/>
                <a:t>              d             </a:t>
              </a:r>
              <a:endParaRPr lang="en-GB" b="1" dirty="0"/>
            </a:p>
          </p:txBody>
        </p:sp>
        <p:sp>
          <p:nvSpPr>
            <p:cNvPr id="16" name="Rectangle 3"/>
            <p:cNvSpPr txBox="1">
              <a:spLocks noChangeArrowheads="1"/>
            </p:cNvSpPr>
            <p:nvPr/>
          </p:nvSpPr>
          <p:spPr>
            <a:xfrm>
              <a:off x="5638800" y="4572000"/>
              <a:ext cx="2602632" cy="11080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Tx/>
                <a:buNone/>
              </a:pPr>
              <a:r>
                <a:rPr lang="en-GB" b="1" dirty="0" smtClean="0"/>
                <a:t> a = 1</a:t>
              </a:r>
              <a:r>
                <a:rPr lang="en-GB" b="1" dirty="0" smtClean="0"/>
                <a:t>/</a:t>
              </a:r>
              <a:r>
                <a:rPr lang="en-GB" b="1" i="1" dirty="0" smtClean="0">
                  <a:solidFill>
                    <a:srgbClr val="FFFF00"/>
                  </a:solidFill>
                </a:rPr>
                <a:t>x</a:t>
              </a:r>
              <a:r>
                <a:rPr lang="en-GB" b="1" dirty="0" smtClean="0"/>
                <a:t> </a:t>
              </a:r>
              <a:r>
                <a:rPr lang="en-GB" b="1" dirty="0" smtClean="0"/>
                <a:t>+ 1/q     </a:t>
              </a:r>
              <a:endParaRPr lang="en-GB" b="1" dirty="0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0180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Changing the subject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i="1" dirty="0" smtClean="0">
                <a:solidFill>
                  <a:srgbClr val="FFFF00"/>
                </a:solidFill>
              </a:rPr>
              <a:t>x</a:t>
            </a:r>
            <a:r>
              <a:rPr lang="en-GB" dirty="0" smtClean="0"/>
              <a:t> the subject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990600" y="3200400"/>
            <a:ext cx="7620000" cy="724272"/>
            <a:chOff x="990600" y="3200400"/>
            <a:chExt cx="7620000" cy="724272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990600" y="3276600"/>
              <a:ext cx="5252392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i="1" dirty="0" err="1" smtClean="0">
                  <a:solidFill>
                    <a:srgbClr val="FFFF00"/>
                  </a:solidFill>
                </a:rPr>
                <a:t>x</a:t>
              </a:r>
              <a:r>
                <a:rPr lang="en-GB" dirty="0" smtClean="0"/>
                <a:t> </a:t>
              </a:r>
              <a:r>
                <a:rPr lang="en-US" dirty="0" smtClean="0"/>
                <a:t>–</a:t>
              </a:r>
              <a:r>
                <a:rPr lang="en-GB" dirty="0" smtClean="0"/>
                <a:t> </a:t>
              </a:r>
              <a:r>
                <a:rPr lang="en-GB" i="1" dirty="0" err="1" smtClean="0"/>
                <a:t>y</a:t>
              </a:r>
              <a:r>
                <a:rPr lang="en-GB" dirty="0" smtClean="0"/>
                <a:t> + 7 = 0</a:t>
              </a:r>
              <a:endParaRPr lang="en-GB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257800" y="3352800"/>
              <a:ext cx="3352800" cy="461665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1. Highlight the subject, </a:t>
              </a:r>
              <a:r>
                <a:rPr lang="en-US" sz="2400" i="1" dirty="0" err="1" smtClean="0">
                  <a:solidFill>
                    <a:srgbClr val="FFFF00"/>
                  </a:solidFill>
                </a:rPr>
                <a:t>x</a:t>
              </a:r>
              <a:endParaRPr lang="en-US" sz="2400" i="1" dirty="0">
                <a:solidFill>
                  <a:srgbClr val="FFFF0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219200" y="3200400"/>
              <a:ext cx="1219200" cy="381000"/>
            </a:xfrm>
            <a:prstGeom prst="straightConnector1">
              <a:avLst/>
            </a:prstGeom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Changing the subject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i="1" dirty="0" smtClean="0">
                <a:solidFill>
                  <a:srgbClr val="FFFF00"/>
                </a:solidFill>
              </a:rPr>
              <a:t>x</a:t>
            </a:r>
            <a:r>
              <a:rPr lang="en-GB" dirty="0" smtClean="0"/>
              <a:t> the subject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990600" y="3200400"/>
            <a:ext cx="7848600" cy="1569660"/>
            <a:chOff x="990600" y="3200400"/>
            <a:chExt cx="7848600" cy="1569660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990600" y="3276600"/>
              <a:ext cx="5252392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i="1" dirty="0" err="1" smtClean="0">
                  <a:solidFill>
                    <a:srgbClr val="FFFF00"/>
                  </a:solidFill>
                </a:rPr>
                <a:t>x</a:t>
              </a:r>
              <a:r>
                <a:rPr lang="en-GB" dirty="0" smtClean="0"/>
                <a:t> </a:t>
              </a:r>
              <a:r>
                <a:rPr lang="en-US" dirty="0" smtClean="0"/>
                <a:t>–</a:t>
              </a:r>
              <a:r>
                <a:rPr lang="en-GB" dirty="0" smtClean="0"/>
                <a:t> </a:t>
              </a:r>
              <a:r>
                <a:rPr lang="en-GB" i="1" dirty="0" err="1" smtClean="0"/>
                <a:t>y</a:t>
              </a:r>
              <a:r>
                <a:rPr lang="en-GB" dirty="0" smtClean="0"/>
                <a:t> + 7 = 0</a:t>
              </a:r>
              <a:endParaRPr lang="en-GB" dirty="0"/>
            </a:p>
          </p:txBody>
        </p:sp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2590800" y="3886200"/>
              <a:ext cx="12192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+</a:t>
              </a:r>
              <a:r>
                <a:rPr lang="en-GB" dirty="0" err="1" smtClean="0"/>
                <a:t>y</a:t>
              </a:r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57800" y="3200400"/>
              <a:ext cx="3581400" cy="1569660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2.   To get </a:t>
              </a:r>
              <a:r>
                <a:rPr lang="en-US" sz="2400" dirty="0" err="1" smtClean="0"/>
                <a:t>x</a:t>
              </a:r>
              <a:r>
                <a:rPr lang="en-US" sz="2400" dirty="0" smtClean="0"/>
                <a:t> on its own we need to eliminate the –</a:t>
              </a:r>
              <a:r>
                <a:rPr lang="en-US" sz="2400" dirty="0" err="1" smtClean="0"/>
                <a:t>y</a:t>
              </a:r>
              <a:r>
                <a:rPr lang="en-US" sz="2400" dirty="0" smtClean="0"/>
                <a:t> and +7 from the left hand side of the equation</a:t>
              </a:r>
              <a:endParaRPr lang="en-US" sz="2400" dirty="0"/>
            </a:p>
          </p:txBody>
        </p:sp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3810000" y="3923928"/>
              <a:ext cx="12192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+</a:t>
              </a:r>
              <a:r>
                <a:rPr lang="en-GB" dirty="0" err="1" smtClean="0"/>
                <a:t>y</a:t>
              </a:r>
              <a:endParaRPr lang="en-GB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4572000"/>
              <a:ext cx="2286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Changing the subject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i="1" dirty="0" smtClean="0">
                <a:solidFill>
                  <a:srgbClr val="FFFF00"/>
                </a:solidFill>
              </a:rPr>
              <a:t>x</a:t>
            </a:r>
            <a:r>
              <a:rPr lang="en-GB" dirty="0" smtClean="0"/>
              <a:t> the subject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990600" y="3200400"/>
            <a:ext cx="7848600" cy="1373188"/>
            <a:chOff x="990600" y="3200400"/>
            <a:chExt cx="7848600" cy="1373188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990600" y="3276600"/>
              <a:ext cx="5252392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i="1" dirty="0" err="1" smtClean="0">
                  <a:solidFill>
                    <a:srgbClr val="FFFF00"/>
                  </a:solidFill>
                </a:rPr>
                <a:t>x</a:t>
              </a:r>
              <a:r>
                <a:rPr lang="en-GB" dirty="0" smtClean="0"/>
                <a:t> </a:t>
              </a:r>
              <a:r>
                <a:rPr lang="en-US" dirty="0" smtClean="0"/>
                <a:t>–</a:t>
              </a:r>
              <a:r>
                <a:rPr lang="en-GB" dirty="0" smtClean="0"/>
                <a:t> </a:t>
              </a:r>
              <a:r>
                <a:rPr lang="en-GB" i="1" dirty="0" err="1" smtClean="0"/>
                <a:t>y</a:t>
              </a:r>
              <a:r>
                <a:rPr lang="en-GB" dirty="0" smtClean="0"/>
                <a:t> + 7 = 0</a:t>
              </a:r>
              <a:endParaRPr lang="en-GB" dirty="0"/>
            </a:p>
          </p:txBody>
        </p:sp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2590800" y="3886200"/>
              <a:ext cx="12192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+</a:t>
              </a:r>
              <a:r>
                <a:rPr lang="en-GB" dirty="0" err="1" smtClean="0"/>
                <a:t>y</a:t>
              </a:r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86400" y="3200400"/>
              <a:ext cx="3352800" cy="1200328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2.   + </a:t>
              </a:r>
              <a:r>
                <a:rPr lang="en-US" sz="2400" dirty="0" err="1" smtClean="0"/>
                <a:t>y</a:t>
              </a:r>
              <a:r>
                <a:rPr lang="en-US" sz="2400" dirty="0" smtClean="0"/>
                <a:t> to undo the  - </a:t>
              </a:r>
              <a:r>
                <a:rPr lang="en-US" sz="2400" dirty="0" err="1" smtClean="0"/>
                <a:t>y</a:t>
              </a:r>
              <a:endParaRPr lang="en-US" sz="2400" dirty="0" smtClean="0"/>
            </a:p>
            <a:p>
              <a:r>
                <a:rPr lang="en-US" sz="2400" dirty="0" smtClean="0"/>
                <a:t>- do to both sides to keep the equation =</a:t>
              </a:r>
              <a:endParaRPr lang="en-US" sz="2400" dirty="0"/>
            </a:p>
          </p:txBody>
        </p:sp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3810000" y="3923928"/>
              <a:ext cx="12192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+</a:t>
              </a:r>
              <a:r>
                <a:rPr lang="en-GB" dirty="0" err="1" smtClean="0"/>
                <a:t>y</a:t>
              </a:r>
              <a:endParaRPr lang="en-GB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4572000"/>
              <a:ext cx="2286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Changing the subject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i="1" dirty="0" smtClean="0">
                <a:solidFill>
                  <a:srgbClr val="FFFF00"/>
                </a:solidFill>
              </a:rPr>
              <a:t>x</a:t>
            </a:r>
            <a:r>
              <a:rPr lang="en-GB" dirty="0" smtClean="0"/>
              <a:t> the subject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990600" y="3200400"/>
            <a:ext cx="7848600" cy="2823865"/>
            <a:chOff x="990600" y="3200400"/>
            <a:chExt cx="7848600" cy="2823865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990600" y="3276600"/>
              <a:ext cx="5252392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i="1" dirty="0" err="1" smtClean="0">
                  <a:solidFill>
                    <a:srgbClr val="FFFF00"/>
                  </a:solidFill>
                </a:rPr>
                <a:t>x</a:t>
              </a:r>
              <a:r>
                <a:rPr lang="en-GB" dirty="0" smtClean="0"/>
                <a:t> </a:t>
              </a:r>
              <a:r>
                <a:rPr lang="en-US" dirty="0" smtClean="0"/>
                <a:t>–</a:t>
              </a:r>
              <a:r>
                <a:rPr lang="en-GB" dirty="0" smtClean="0"/>
                <a:t> </a:t>
              </a:r>
              <a:r>
                <a:rPr lang="en-GB" i="1" dirty="0" err="1" smtClean="0"/>
                <a:t>y</a:t>
              </a:r>
              <a:r>
                <a:rPr lang="en-GB" dirty="0" smtClean="0"/>
                <a:t> + 7 = 0</a:t>
              </a:r>
              <a:endParaRPr lang="en-GB" dirty="0"/>
            </a:p>
          </p:txBody>
        </p:sp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2590800" y="3886200"/>
              <a:ext cx="12192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+</a:t>
              </a:r>
              <a:r>
                <a:rPr lang="en-GB" dirty="0" err="1" smtClean="0"/>
                <a:t>y</a:t>
              </a:r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10200" y="5562600"/>
              <a:ext cx="3352800" cy="461665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The </a:t>
              </a:r>
              <a:r>
                <a:rPr lang="en-US" sz="2400" dirty="0" err="1" smtClean="0"/>
                <a:t>y’s</a:t>
              </a:r>
              <a:r>
                <a:rPr lang="en-US" sz="2400" dirty="0" smtClean="0"/>
                <a:t> cancel on the left</a:t>
              </a:r>
              <a:endParaRPr lang="en-US" sz="2400" dirty="0"/>
            </a:p>
          </p:txBody>
        </p:sp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3810000" y="3923928"/>
              <a:ext cx="12192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+</a:t>
              </a:r>
              <a:r>
                <a:rPr lang="en-GB" dirty="0" err="1" smtClean="0"/>
                <a:t>y</a:t>
              </a:r>
              <a:endParaRPr lang="en-GB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4572000"/>
              <a:ext cx="2286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486400" y="3200400"/>
              <a:ext cx="3352800" cy="1200328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2.   + </a:t>
              </a:r>
              <a:r>
                <a:rPr lang="en-US" sz="2400" dirty="0" err="1" smtClean="0"/>
                <a:t>y</a:t>
              </a:r>
              <a:r>
                <a:rPr lang="en-US" sz="2400" dirty="0" smtClean="0"/>
                <a:t> to undo the  - </a:t>
              </a:r>
              <a:r>
                <a:rPr lang="en-US" sz="2400" dirty="0" err="1" smtClean="0"/>
                <a:t>y</a:t>
              </a:r>
              <a:endParaRPr lang="en-US" sz="2400" dirty="0" smtClean="0"/>
            </a:p>
            <a:p>
              <a:r>
                <a:rPr lang="en-US" sz="2400" dirty="0" smtClean="0"/>
                <a:t>- do to both sides to keep the equation =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Changing the subject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Change the subject in the following to make </a:t>
            </a:r>
            <a:r>
              <a:rPr lang="en-GB" i="1" dirty="0" smtClean="0">
                <a:solidFill>
                  <a:srgbClr val="FFFF00"/>
                </a:solidFill>
              </a:rPr>
              <a:t>x</a:t>
            </a:r>
            <a:r>
              <a:rPr lang="en-GB" dirty="0" smtClean="0"/>
              <a:t> the subject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5562600"/>
            <a:ext cx="3352800" cy="461665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y’s</a:t>
            </a:r>
            <a:r>
              <a:rPr lang="en-US" sz="2400" dirty="0" smtClean="0"/>
              <a:t> cancel on the left</a:t>
            </a:r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990600" y="3200400"/>
            <a:ext cx="7848600" cy="1373188"/>
            <a:chOff x="990600" y="3200400"/>
            <a:chExt cx="7848600" cy="1373188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990600" y="3276600"/>
              <a:ext cx="5252392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i="1" dirty="0" err="1" smtClean="0">
                  <a:solidFill>
                    <a:srgbClr val="FFFF00"/>
                  </a:solidFill>
                </a:rPr>
                <a:t>x</a:t>
              </a:r>
              <a:r>
                <a:rPr lang="en-GB" dirty="0" smtClean="0"/>
                <a:t> </a:t>
              </a:r>
              <a:r>
                <a:rPr lang="en-US" dirty="0" smtClean="0"/>
                <a:t>–</a:t>
              </a:r>
              <a:r>
                <a:rPr lang="en-GB" dirty="0" smtClean="0"/>
                <a:t> </a:t>
              </a:r>
              <a:r>
                <a:rPr lang="en-GB" i="1" dirty="0" err="1" smtClean="0"/>
                <a:t>y</a:t>
              </a:r>
              <a:r>
                <a:rPr lang="en-GB" dirty="0" smtClean="0"/>
                <a:t> + 7 = 0</a:t>
              </a:r>
              <a:endParaRPr lang="en-GB" dirty="0"/>
            </a:p>
          </p:txBody>
        </p:sp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2590800" y="3886200"/>
              <a:ext cx="12192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+</a:t>
              </a:r>
              <a:r>
                <a:rPr lang="en-GB" dirty="0" err="1" smtClean="0"/>
                <a:t>y</a:t>
              </a:r>
              <a:endParaRPr lang="en-GB" dirty="0"/>
            </a:p>
          </p:txBody>
        </p:sp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3810000" y="3923928"/>
              <a:ext cx="1219200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+</a:t>
              </a:r>
              <a:r>
                <a:rPr lang="en-GB" dirty="0" err="1" smtClean="0"/>
                <a:t>y</a:t>
              </a:r>
              <a:endParaRPr lang="en-GB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4572000"/>
              <a:ext cx="2286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486400" y="3200400"/>
              <a:ext cx="3352800" cy="1200328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2.   + </a:t>
              </a:r>
              <a:r>
                <a:rPr lang="en-US" sz="2400" dirty="0" err="1" smtClean="0"/>
                <a:t>y</a:t>
              </a:r>
              <a:r>
                <a:rPr lang="en-US" sz="2400" dirty="0" smtClean="0"/>
                <a:t> to undo the  - </a:t>
              </a:r>
              <a:r>
                <a:rPr lang="en-US" sz="2400" dirty="0" err="1" smtClean="0"/>
                <a:t>y</a:t>
              </a:r>
              <a:endParaRPr lang="en-US" sz="2400" dirty="0" smtClean="0"/>
            </a:p>
            <a:p>
              <a:r>
                <a:rPr lang="en-US" sz="2400" dirty="0" smtClean="0"/>
                <a:t>- do to both sides to keep the equation =</a:t>
              </a:r>
              <a:endParaRPr lang="en-US" sz="24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3009900" y="3314700"/>
              <a:ext cx="533400" cy="457200"/>
            </a:xfrm>
            <a:prstGeom prst="line">
              <a:avLst/>
            </a:prstGeom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3009900" y="4000500"/>
              <a:ext cx="533400" cy="457200"/>
            </a:xfrm>
            <a:prstGeom prst="line">
              <a:avLst/>
            </a:prstGeom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1804</Words>
  <Application>Microsoft Office PowerPoint</Application>
  <PresentationFormat>On-screen Show (4:3)</PresentationFormat>
  <Paragraphs>309</Paragraphs>
  <Slides>41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Slide 1</vt:lpstr>
      <vt:lpstr>Changing the subject</vt:lpstr>
      <vt:lpstr>Slide 3</vt:lpstr>
      <vt:lpstr>Changing the subject</vt:lpstr>
      <vt:lpstr>Changing the subject</vt:lpstr>
      <vt:lpstr>Changing the subject</vt:lpstr>
      <vt:lpstr>Changing the subject</vt:lpstr>
      <vt:lpstr>Changing the subject</vt:lpstr>
      <vt:lpstr>Changing the subject</vt:lpstr>
      <vt:lpstr>Changing the subject</vt:lpstr>
      <vt:lpstr>Changing the subject</vt:lpstr>
      <vt:lpstr>Changing the subject</vt:lpstr>
      <vt:lpstr>Changing the subject</vt:lpstr>
      <vt:lpstr>Is there another way to rearrange equations?</vt:lpstr>
      <vt:lpstr>Is there another way to rearrange equations?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Example 2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copy each question </vt:lpstr>
      <vt:lpstr>copy each question </vt:lpstr>
      <vt:lpstr>Example 2</vt:lpstr>
      <vt:lpstr>Slide 36</vt:lpstr>
      <vt:lpstr>Slide 37</vt:lpstr>
      <vt:lpstr>Example 2</vt:lpstr>
      <vt:lpstr>Example 2</vt:lpstr>
      <vt:lpstr>Example 2</vt:lpstr>
      <vt:lpstr>Now your turn, try these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the subject</dc:title>
  <dc:creator>Nicola Barnes</dc:creator>
  <cp:lastModifiedBy>cj</cp:lastModifiedBy>
  <cp:revision>167</cp:revision>
  <dcterms:created xsi:type="dcterms:W3CDTF">2015-05-11T12:24:00Z</dcterms:created>
  <dcterms:modified xsi:type="dcterms:W3CDTF">2015-05-11T12:30:47Z</dcterms:modified>
</cp:coreProperties>
</file>